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9"/>
  </p:notesMasterIdLst>
  <p:sldIdLst>
    <p:sldId id="256" r:id="rId2"/>
    <p:sldId id="257" r:id="rId3"/>
    <p:sldId id="272" r:id="rId4"/>
    <p:sldId id="270" r:id="rId5"/>
    <p:sldId id="260" r:id="rId6"/>
    <p:sldId id="261" r:id="rId7"/>
    <p:sldId id="264" r:id="rId8"/>
    <p:sldId id="265" r:id="rId9"/>
    <p:sldId id="266" r:id="rId10"/>
    <p:sldId id="262" r:id="rId11"/>
    <p:sldId id="269" r:id="rId12"/>
    <p:sldId id="259" r:id="rId13"/>
    <p:sldId id="258" r:id="rId14"/>
    <p:sldId id="268" r:id="rId15"/>
    <p:sldId id="267" r:id="rId16"/>
    <p:sldId id="271" r:id="rId17"/>
    <p:sldId id="263" r:id="rId18"/>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FF99"/>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49" autoAdjust="0"/>
    <p:restoredTop sz="94660"/>
  </p:normalViewPr>
  <p:slideViewPr>
    <p:cSldViewPr snapToGrid="0">
      <p:cViewPr varScale="1">
        <p:scale>
          <a:sx n="81" d="100"/>
          <a:sy n="81" d="100"/>
        </p:scale>
        <p:origin x="518"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9ABC6D-5D38-41F9-8BEB-74A1916B110D}" type="datetimeFigureOut">
              <a:rPr lang="lt-LT" smtClean="0"/>
              <a:t>2025-01-24</a:t>
            </a:fld>
            <a:endParaRPr lang="lt-L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EA9EFB-54F1-4321-A136-FE90072E2606}" type="slidenum">
              <a:rPr lang="lt-LT" smtClean="0"/>
              <a:t>‹#›</a:t>
            </a:fld>
            <a:endParaRPr lang="lt-LT"/>
          </a:p>
        </p:txBody>
      </p:sp>
    </p:spTree>
    <p:extLst>
      <p:ext uri="{BB962C8B-B14F-4D97-AF65-F5344CB8AC3E}">
        <p14:creationId xmlns:p14="http://schemas.microsoft.com/office/powerpoint/2010/main" val="206124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ECEA9EFB-54F1-4321-A136-FE90072E2606}" type="slidenum">
              <a:rPr lang="lt-LT" smtClean="0"/>
              <a:t>6</a:t>
            </a:fld>
            <a:endParaRPr lang="lt-LT"/>
          </a:p>
        </p:txBody>
      </p:sp>
    </p:spTree>
    <p:extLst>
      <p:ext uri="{BB962C8B-B14F-4D97-AF65-F5344CB8AC3E}">
        <p14:creationId xmlns:p14="http://schemas.microsoft.com/office/powerpoint/2010/main" val="2170046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3D3F-DDDB-9473-949E-A399AA3DCC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t-LT"/>
          </a:p>
        </p:txBody>
      </p:sp>
      <p:sp>
        <p:nvSpPr>
          <p:cNvPr id="3" name="Subtitle 2">
            <a:extLst>
              <a:ext uri="{FF2B5EF4-FFF2-40B4-BE49-F238E27FC236}">
                <a16:creationId xmlns:a16="http://schemas.microsoft.com/office/drawing/2014/main" id="{2CABAFE3-1F50-8BFB-EDD3-FDEA354FB5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t-LT"/>
          </a:p>
        </p:txBody>
      </p:sp>
      <p:sp>
        <p:nvSpPr>
          <p:cNvPr id="4" name="Date Placeholder 3">
            <a:extLst>
              <a:ext uri="{FF2B5EF4-FFF2-40B4-BE49-F238E27FC236}">
                <a16:creationId xmlns:a16="http://schemas.microsoft.com/office/drawing/2014/main" id="{A39E4547-ED24-C693-ADF6-0CEB2FAE9733}"/>
              </a:ext>
            </a:extLst>
          </p:cNvPr>
          <p:cNvSpPr>
            <a:spLocks noGrp="1"/>
          </p:cNvSpPr>
          <p:nvPr>
            <p:ph type="dt" sz="half" idx="10"/>
          </p:nvPr>
        </p:nvSpPr>
        <p:spPr/>
        <p:txBody>
          <a:bodyPr/>
          <a:lstStyle/>
          <a:p>
            <a:fld id="{6BD48690-17C1-4A42-B3D7-54E39E285E02}" type="datetimeFigureOut">
              <a:rPr lang="lt-LT" smtClean="0"/>
              <a:t>2025-01-24</a:t>
            </a:fld>
            <a:endParaRPr lang="lt-LT"/>
          </a:p>
        </p:txBody>
      </p:sp>
      <p:sp>
        <p:nvSpPr>
          <p:cNvPr id="5" name="Footer Placeholder 4">
            <a:extLst>
              <a:ext uri="{FF2B5EF4-FFF2-40B4-BE49-F238E27FC236}">
                <a16:creationId xmlns:a16="http://schemas.microsoft.com/office/drawing/2014/main" id="{1FF1963A-31C9-017D-58F3-D1C84B195F38}"/>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D3CC9160-02BB-D5BE-0F0F-4EAB4074C788}"/>
              </a:ext>
            </a:extLst>
          </p:cNvPr>
          <p:cNvSpPr>
            <a:spLocks noGrp="1"/>
          </p:cNvSpPr>
          <p:nvPr>
            <p:ph type="sldNum" sz="quarter" idx="12"/>
          </p:nvPr>
        </p:nvSpPr>
        <p:spPr/>
        <p:txBody>
          <a:bodyPr/>
          <a:lstStyle/>
          <a:p>
            <a:fld id="{2414D3BA-1A12-4576-87E3-3812E388A77D}" type="slidenum">
              <a:rPr lang="lt-LT" smtClean="0"/>
              <a:t>‹#›</a:t>
            </a:fld>
            <a:endParaRPr lang="lt-LT"/>
          </a:p>
        </p:txBody>
      </p:sp>
    </p:spTree>
    <p:extLst>
      <p:ext uri="{BB962C8B-B14F-4D97-AF65-F5344CB8AC3E}">
        <p14:creationId xmlns:p14="http://schemas.microsoft.com/office/powerpoint/2010/main" val="50948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FFB0B-A900-B09E-CBF5-7C1B3A538648}"/>
              </a:ext>
            </a:extLst>
          </p:cNvPr>
          <p:cNvSpPr>
            <a:spLocks noGrp="1"/>
          </p:cNvSpPr>
          <p:nvPr>
            <p:ph type="title"/>
          </p:nvPr>
        </p:nvSpPr>
        <p:spPr/>
        <p:txBody>
          <a:bodyPr/>
          <a:lstStyle/>
          <a:p>
            <a:r>
              <a:rPr lang="en-US"/>
              <a:t>Click to edit Master title style</a:t>
            </a:r>
            <a:endParaRPr lang="lt-LT"/>
          </a:p>
        </p:txBody>
      </p:sp>
      <p:sp>
        <p:nvSpPr>
          <p:cNvPr id="3" name="Vertical Text Placeholder 2">
            <a:extLst>
              <a:ext uri="{FF2B5EF4-FFF2-40B4-BE49-F238E27FC236}">
                <a16:creationId xmlns:a16="http://schemas.microsoft.com/office/drawing/2014/main" id="{DC2C3DA1-ECB5-EB4F-83DE-DCC69A8D28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496251CC-7E05-16F0-A1B5-1E841C835DEF}"/>
              </a:ext>
            </a:extLst>
          </p:cNvPr>
          <p:cNvSpPr>
            <a:spLocks noGrp="1"/>
          </p:cNvSpPr>
          <p:nvPr>
            <p:ph type="dt" sz="half" idx="10"/>
          </p:nvPr>
        </p:nvSpPr>
        <p:spPr/>
        <p:txBody>
          <a:bodyPr/>
          <a:lstStyle/>
          <a:p>
            <a:fld id="{6BD48690-17C1-4A42-B3D7-54E39E285E02}" type="datetimeFigureOut">
              <a:rPr lang="lt-LT" smtClean="0"/>
              <a:t>2025-01-24</a:t>
            </a:fld>
            <a:endParaRPr lang="lt-LT"/>
          </a:p>
        </p:txBody>
      </p:sp>
      <p:sp>
        <p:nvSpPr>
          <p:cNvPr id="5" name="Footer Placeholder 4">
            <a:extLst>
              <a:ext uri="{FF2B5EF4-FFF2-40B4-BE49-F238E27FC236}">
                <a16:creationId xmlns:a16="http://schemas.microsoft.com/office/drawing/2014/main" id="{FD4B2237-C737-C053-8F42-EDE71DB25693}"/>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2BCC6876-76E3-D172-C7CE-DEC6CC23C316}"/>
              </a:ext>
            </a:extLst>
          </p:cNvPr>
          <p:cNvSpPr>
            <a:spLocks noGrp="1"/>
          </p:cNvSpPr>
          <p:nvPr>
            <p:ph type="sldNum" sz="quarter" idx="12"/>
          </p:nvPr>
        </p:nvSpPr>
        <p:spPr/>
        <p:txBody>
          <a:bodyPr/>
          <a:lstStyle/>
          <a:p>
            <a:fld id="{2414D3BA-1A12-4576-87E3-3812E388A77D}" type="slidenum">
              <a:rPr lang="lt-LT" smtClean="0"/>
              <a:t>‹#›</a:t>
            </a:fld>
            <a:endParaRPr lang="lt-LT"/>
          </a:p>
        </p:txBody>
      </p:sp>
    </p:spTree>
    <p:extLst>
      <p:ext uri="{BB962C8B-B14F-4D97-AF65-F5344CB8AC3E}">
        <p14:creationId xmlns:p14="http://schemas.microsoft.com/office/powerpoint/2010/main" val="56261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9F4EC3-EEB2-5336-F762-01F497AD451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t-LT"/>
          </a:p>
        </p:txBody>
      </p:sp>
      <p:sp>
        <p:nvSpPr>
          <p:cNvPr id="3" name="Vertical Text Placeholder 2">
            <a:extLst>
              <a:ext uri="{FF2B5EF4-FFF2-40B4-BE49-F238E27FC236}">
                <a16:creationId xmlns:a16="http://schemas.microsoft.com/office/drawing/2014/main" id="{1B19C48B-E7E9-16F6-137C-8F9110E62A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4B393C7A-5B0C-EB7C-7996-74FFB2E696B3}"/>
              </a:ext>
            </a:extLst>
          </p:cNvPr>
          <p:cNvSpPr>
            <a:spLocks noGrp="1"/>
          </p:cNvSpPr>
          <p:nvPr>
            <p:ph type="dt" sz="half" idx="10"/>
          </p:nvPr>
        </p:nvSpPr>
        <p:spPr/>
        <p:txBody>
          <a:bodyPr/>
          <a:lstStyle/>
          <a:p>
            <a:fld id="{6BD48690-17C1-4A42-B3D7-54E39E285E02}" type="datetimeFigureOut">
              <a:rPr lang="lt-LT" smtClean="0"/>
              <a:t>2025-01-24</a:t>
            </a:fld>
            <a:endParaRPr lang="lt-LT"/>
          </a:p>
        </p:txBody>
      </p:sp>
      <p:sp>
        <p:nvSpPr>
          <p:cNvPr id="5" name="Footer Placeholder 4">
            <a:extLst>
              <a:ext uri="{FF2B5EF4-FFF2-40B4-BE49-F238E27FC236}">
                <a16:creationId xmlns:a16="http://schemas.microsoft.com/office/drawing/2014/main" id="{37C58CA0-EC35-957B-3AB1-092F6399F2E3}"/>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49F8442C-E560-5446-1CF5-12A225BA6387}"/>
              </a:ext>
            </a:extLst>
          </p:cNvPr>
          <p:cNvSpPr>
            <a:spLocks noGrp="1"/>
          </p:cNvSpPr>
          <p:nvPr>
            <p:ph type="sldNum" sz="quarter" idx="12"/>
          </p:nvPr>
        </p:nvSpPr>
        <p:spPr/>
        <p:txBody>
          <a:bodyPr/>
          <a:lstStyle/>
          <a:p>
            <a:fld id="{2414D3BA-1A12-4576-87E3-3812E388A77D}" type="slidenum">
              <a:rPr lang="lt-LT" smtClean="0"/>
              <a:t>‹#›</a:t>
            </a:fld>
            <a:endParaRPr lang="lt-LT"/>
          </a:p>
        </p:txBody>
      </p:sp>
    </p:spTree>
    <p:extLst>
      <p:ext uri="{BB962C8B-B14F-4D97-AF65-F5344CB8AC3E}">
        <p14:creationId xmlns:p14="http://schemas.microsoft.com/office/powerpoint/2010/main" val="3978595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570B0-6022-366E-E07E-62EC1B0B879B}"/>
              </a:ext>
            </a:extLst>
          </p:cNvPr>
          <p:cNvSpPr>
            <a:spLocks noGrp="1"/>
          </p:cNvSpPr>
          <p:nvPr>
            <p:ph type="title"/>
          </p:nvPr>
        </p:nvSpPr>
        <p:spPr/>
        <p:txBody>
          <a:bodyPr/>
          <a:lstStyle/>
          <a:p>
            <a:r>
              <a:rPr lang="en-US"/>
              <a:t>Click to edit Master title style</a:t>
            </a:r>
            <a:endParaRPr lang="lt-LT"/>
          </a:p>
        </p:txBody>
      </p:sp>
      <p:sp>
        <p:nvSpPr>
          <p:cNvPr id="3" name="Content Placeholder 2">
            <a:extLst>
              <a:ext uri="{FF2B5EF4-FFF2-40B4-BE49-F238E27FC236}">
                <a16:creationId xmlns:a16="http://schemas.microsoft.com/office/drawing/2014/main" id="{60575904-14E7-20B6-BA45-94712D82F2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479E2AA1-7039-B218-0DB4-400F0EA420D8}"/>
              </a:ext>
            </a:extLst>
          </p:cNvPr>
          <p:cNvSpPr>
            <a:spLocks noGrp="1"/>
          </p:cNvSpPr>
          <p:nvPr>
            <p:ph type="dt" sz="half" idx="10"/>
          </p:nvPr>
        </p:nvSpPr>
        <p:spPr/>
        <p:txBody>
          <a:bodyPr/>
          <a:lstStyle/>
          <a:p>
            <a:fld id="{6BD48690-17C1-4A42-B3D7-54E39E285E02}" type="datetimeFigureOut">
              <a:rPr lang="lt-LT" smtClean="0"/>
              <a:t>2025-01-24</a:t>
            </a:fld>
            <a:endParaRPr lang="lt-LT"/>
          </a:p>
        </p:txBody>
      </p:sp>
      <p:sp>
        <p:nvSpPr>
          <p:cNvPr id="5" name="Footer Placeholder 4">
            <a:extLst>
              <a:ext uri="{FF2B5EF4-FFF2-40B4-BE49-F238E27FC236}">
                <a16:creationId xmlns:a16="http://schemas.microsoft.com/office/drawing/2014/main" id="{9CD81587-CAA3-6007-C9E8-8116E74907F2}"/>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7BA7CC2D-A10D-EA85-57B5-4C74963CF74D}"/>
              </a:ext>
            </a:extLst>
          </p:cNvPr>
          <p:cNvSpPr>
            <a:spLocks noGrp="1"/>
          </p:cNvSpPr>
          <p:nvPr>
            <p:ph type="sldNum" sz="quarter" idx="12"/>
          </p:nvPr>
        </p:nvSpPr>
        <p:spPr/>
        <p:txBody>
          <a:bodyPr/>
          <a:lstStyle/>
          <a:p>
            <a:fld id="{2414D3BA-1A12-4576-87E3-3812E388A77D}" type="slidenum">
              <a:rPr lang="lt-LT" smtClean="0"/>
              <a:t>‹#›</a:t>
            </a:fld>
            <a:endParaRPr lang="lt-LT"/>
          </a:p>
        </p:txBody>
      </p:sp>
    </p:spTree>
    <p:extLst>
      <p:ext uri="{BB962C8B-B14F-4D97-AF65-F5344CB8AC3E}">
        <p14:creationId xmlns:p14="http://schemas.microsoft.com/office/powerpoint/2010/main" val="2227644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C84CC-67D4-9946-BECC-85BEEDE30C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t-LT"/>
          </a:p>
        </p:txBody>
      </p:sp>
      <p:sp>
        <p:nvSpPr>
          <p:cNvPr id="3" name="Text Placeholder 2">
            <a:extLst>
              <a:ext uri="{FF2B5EF4-FFF2-40B4-BE49-F238E27FC236}">
                <a16:creationId xmlns:a16="http://schemas.microsoft.com/office/drawing/2014/main" id="{C0C45260-ABBF-83E2-4964-199BDE1B18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137644-C193-E1E5-4B6F-08DE2D2147D0}"/>
              </a:ext>
            </a:extLst>
          </p:cNvPr>
          <p:cNvSpPr>
            <a:spLocks noGrp="1"/>
          </p:cNvSpPr>
          <p:nvPr>
            <p:ph type="dt" sz="half" idx="10"/>
          </p:nvPr>
        </p:nvSpPr>
        <p:spPr/>
        <p:txBody>
          <a:bodyPr/>
          <a:lstStyle/>
          <a:p>
            <a:fld id="{6BD48690-17C1-4A42-B3D7-54E39E285E02}" type="datetimeFigureOut">
              <a:rPr lang="lt-LT" smtClean="0"/>
              <a:t>2025-01-24</a:t>
            </a:fld>
            <a:endParaRPr lang="lt-LT"/>
          </a:p>
        </p:txBody>
      </p:sp>
      <p:sp>
        <p:nvSpPr>
          <p:cNvPr id="5" name="Footer Placeholder 4">
            <a:extLst>
              <a:ext uri="{FF2B5EF4-FFF2-40B4-BE49-F238E27FC236}">
                <a16:creationId xmlns:a16="http://schemas.microsoft.com/office/drawing/2014/main" id="{097B3F66-5A99-CDFD-90AB-C3A2FED26B68}"/>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BCAD1F61-5040-F110-88EA-1673170222D9}"/>
              </a:ext>
            </a:extLst>
          </p:cNvPr>
          <p:cNvSpPr>
            <a:spLocks noGrp="1"/>
          </p:cNvSpPr>
          <p:nvPr>
            <p:ph type="sldNum" sz="quarter" idx="12"/>
          </p:nvPr>
        </p:nvSpPr>
        <p:spPr/>
        <p:txBody>
          <a:bodyPr/>
          <a:lstStyle/>
          <a:p>
            <a:fld id="{2414D3BA-1A12-4576-87E3-3812E388A77D}" type="slidenum">
              <a:rPr lang="lt-LT" smtClean="0"/>
              <a:t>‹#›</a:t>
            </a:fld>
            <a:endParaRPr lang="lt-LT"/>
          </a:p>
        </p:txBody>
      </p:sp>
    </p:spTree>
    <p:extLst>
      <p:ext uri="{BB962C8B-B14F-4D97-AF65-F5344CB8AC3E}">
        <p14:creationId xmlns:p14="http://schemas.microsoft.com/office/powerpoint/2010/main" val="3612826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D41D8-01D7-D986-4A6F-33E74DDCBF67}"/>
              </a:ext>
            </a:extLst>
          </p:cNvPr>
          <p:cNvSpPr>
            <a:spLocks noGrp="1"/>
          </p:cNvSpPr>
          <p:nvPr>
            <p:ph type="title"/>
          </p:nvPr>
        </p:nvSpPr>
        <p:spPr/>
        <p:txBody>
          <a:bodyPr/>
          <a:lstStyle/>
          <a:p>
            <a:r>
              <a:rPr lang="en-US"/>
              <a:t>Click to edit Master title style</a:t>
            </a:r>
            <a:endParaRPr lang="lt-LT"/>
          </a:p>
        </p:txBody>
      </p:sp>
      <p:sp>
        <p:nvSpPr>
          <p:cNvPr id="3" name="Content Placeholder 2">
            <a:extLst>
              <a:ext uri="{FF2B5EF4-FFF2-40B4-BE49-F238E27FC236}">
                <a16:creationId xmlns:a16="http://schemas.microsoft.com/office/drawing/2014/main" id="{C91EDD51-9CA7-62BD-5165-80FC61AA52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Content Placeholder 3">
            <a:extLst>
              <a:ext uri="{FF2B5EF4-FFF2-40B4-BE49-F238E27FC236}">
                <a16:creationId xmlns:a16="http://schemas.microsoft.com/office/drawing/2014/main" id="{00C5BC83-BE2B-CE87-8CD1-72ADAF8428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Date Placeholder 4">
            <a:extLst>
              <a:ext uri="{FF2B5EF4-FFF2-40B4-BE49-F238E27FC236}">
                <a16:creationId xmlns:a16="http://schemas.microsoft.com/office/drawing/2014/main" id="{42FC8CDF-7328-B164-34F0-E387AD95C5F3}"/>
              </a:ext>
            </a:extLst>
          </p:cNvPr>
          <p:cNvSpPr>
            <a:spLocks noGrp="1"/>
          </p:cNvSpPr>
          <p:nvPr>
            <p:ph type="dt" sz="half" idx="10"/>
          </p:nvPr>
        </p:nvSpPr>
        <p:spPr/>
        <p:txBody>
          <a:bodyPr/>
          <a:lstStyle/>
          <a:p>
            <a:fld id="{6BD48690-17C1-4A42-B3D7-54E39E285E02}" type="datetimeFigureOut">
              <a:rPr lang="lt-LT" smtClean="0"/>
              <a:t>2025-01-24</a:t>
            </a:fld>
            <a:endParaRPr lang="lt-LT"/>
          </a:p>
        </p:txBody>
      </p:sp>
      <p:sp>
        <p:nvSpPr>
          <p:cNvPr id="6" name="Footer Placeholder 5">
            <a:extLst>
              <a:ext uri="{FF2B5EF4-FFF2-40B4-BE49-F238E27FC236}">
                <a16:creationId xmlns:a16="http://schemas.microsoft.com/office/drawing/2014/main" id="{C7C15715-0C75-BA8C-3C2E-9059162523C1}"/>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226EA6E0-E2D3-A494-3255-F33E698A532E}"/>
              </a:ext>
            </a:extLst>
          </p:cNvPr>
          <p:cNvSpPr>
            <a:spLocks noGrp="1"/>
          </p:cNvSpPr>
          <p:nvPr>
            <p:ph type="sldNum" sz="quarter" idx="12"/>
          </p:nvPr>
        </p:nvSpPr>
        <p:spPr/>
        <p:txBody>
          <a:bodyPr/>
          <a:lstStyle/>
          <a:p>
            <a:fld id="{2414D3BA-1A12-4576-87E3-3812E388A77D}" type="slidenum">
              <a:rPr lang="lt-LT" smtClean="0"/>
              <a:t>‹#›</a:t>
            </a:fld>
            <a:endParaRPr lang="lt-LT"/>
          </a:p>
        </p:txBody>
      </p:sp>
    </p:spTree>
    <p:extLst>
      <p:ext uri="{BB962C8B-B14F-4D97-AF65-F5344CB8AC3E}">
        <p14:creationId xmlns:p14="http://schemas.microsoft.com/office/powerpoint/2010/main" val="1981367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D5A3A-EB9E-BCE0-F713-B2F0A11B9718}"/>
              </a:ext>
            </a:extLst>
          </p:cNvPr>
          <p:cNvSpPr>
            <a:spLocks noGrp="1"/>
          </p:cNvSpPr>
          <p:nvPr>
            <p:ph type="title"/>
          </p:nvPr>
        </p:nvSpPr>
        <p:spPr>
          <a:xfrm>
            <a:off x="839788" y="365125"/>
            <a:ext cx="10515600" cy="1325563"/>
          </a:xfrm>
        </p:spPr>
        <p:txBody>
          <a:bodyPr/>
          <a:lstStyle/>
          <a:p>
            <a:r>
              <a:rPr lang="en-US"/>
              <a:t>Click to edit Master title style</a:t>
            </a:r>
            <a:endParaRPr lang="lt-LT"/>
          </a:p>
        </p:txBody>
      </p:sp>
      <p:sp>
        <p:nvSpPr>
          <p:cNvPr id="3" name="Text Placeholder 2">
            <a:extLst>
              <a:ext uri="{FF2B5EF4-FFF2-40B4-BE49-F238E27FC236}">
                <a16:creationId xmlns:a16="http://schemas.microsoft.com/office/drawing/2014/main" id="{00668059-8249-DED8-0342-2E62571CE4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F746AA-68D3-CF4F-78F6-C006D1BDA8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Text Placeholder 4">
            <a:extLst>
              <a:ext uri="{FF2B5EF4-FFF2-40B4-BE49-F238E27FC236}">
                <a16:creationId xmlns:a16="http://schemas.microsoft.com/office/drawing/2014/main" id="{B935FF35-32C5-774E-BB0D-864FDF8933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8D83CA-B2F8-5B30-D370-84904AD8D3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7" name="Date Placeholder 6">
            <a:extLst>
              <a:ext uri="{FF2B5EF4-FFF2-40B4-BE49-F238E27FC236}">
                <a16:creationId xmlns:a16="http://schemas.microsoft.com/office/drawing/2014/main" id="{EA7D97BC-2B7C-69D1-628A-295193A52439}"/>
              </a:ext>
            </a:extLst>
          </p:cNvPr>
          <p:cNvSpPr>
            <a:spLocks noGrp="1"/>
          </p:cNvSpPr>
          <p:nvPr>
            <p:ph type="dt" sz="half" idx="10"/>
          </p:nvPr>
        </p:nvSpPr>
        <p:spPr/>
        <p:txBody>
          <a:bodyPr/>
          <a:lstStyle/>
          <a:p>
            <a:fld id="{6BD48690-17C1-4A42-B3D7-54E39E285E02}" type="datetimeFigureOut">
              <a:rPr lang="lt-LT" smtClean="0"/>
              <a:t>2025-01-24</a:t>
            </a:fld>
            <a:endParaRPr lang="lt-LT"/>
          </a:p>
        </p:txBody>
      </p:sp>
      <p:sp>
        <p:nvSpPr>
          <p:cNvPr id="8" name="Footer Placeholder 7">
            <a:extLst>
              <a:ext uri="{FF2B5EF4-FFF2-40B4-BE49-F238E27FC236}">
                <a16:creationId xmlns:a16="http://schemas.microsoft.com/office/drawing/2014/main" id="{E917B0D2-E3AC-7740-EB33-B81305BF3994}"/>
              </a:ext>
            </a:extLst>
          </p:cNvPr>
          <p:cNvSpPr>
            <a:spLocks noGrp="1"/>
          </p:cNvSpPr>
          <p:nvPr>
            <p:ph type="ftr" sz="quarter" idx="11"/>
          </p:nvPr>
        </p:nvSpPr>
        <p:spPr/>
        <p:txBody>
          <a:bodyPr/>
          <a:lstStyle/>
          <a:p>
            <a:endParaRPr lang="lt-LT"/>
          </a:p>
        </p:txBody>
      </p:sp>
      <p:sp>
        <p:nvSpPr>
          <p:cNvPr id="9" name="Slide Number Placeholder 8">
            <a:extLst>
              <a:ext uri="{FF2B5EF4-FFF2-40B4-BE49-F238E27FC236}">
                <a16:creationId xmlns:a16="http://schemas.microsoft.com/office/drawing/2014/main" id="{352BD59C-05D1-3E47-D07D-4205E125E81F}"/>
              </a:ext>
            </a:extLst>
          </p:cNvPr>
          <p:cNvSpPr>
            <a:spLocks noGrp="1"/>
          </p:cNvSpPr>
          <p:nvPr>
            <p:ph type="sldNum" sz="quarter" idx="12"/>
          </p:nvPr>
        </p:nvSpPr>
        <p:spPr/>
        <p:txBody>
          <a:bodyPr/>
          <a:lstStyle/>
          <a:p>
            <a:fld id="{2414D3BA-1A12-4576-87E3-3812E388A77D}" type="slidenum">
              <a:rPr lang="lt-LT" smtClean="0"/>
              <a:t>‹#›</a:t>
            </a:fld>
            <a:endParaRPr lang="lt-LT"/>
          </a:p>
        </p:txBody>
      </p:sp>
    </p:spTree>
    <p:extLst>
      <p:ext uri="{BB962C8B-B14F-4D97-AF65-F5344CB8AC3E}">
        <p14:creationId xmlns:p14="http://schemas.microsoft.com/office/powerpoint/2010/main" val="2669687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6638A-DC72-F15D-FEF2-C8FE406CA0A7}"/>
              </a:ext>
            </a:extLst>
          </p:cNvPr>
          <p:cNvSpPr>
            <a:spLocks noGrp="1"/>
          </p:cNvSpPr>
          <p:nvPr>
            <p:ph type="title"/>
          </p:nvPr>
        </p:nvSpPr>
        <p:spPr/>
        <p:txBody>
          <a:bodyPr/>
          <a:lstStyle/>
          <a:p>
            <a:r>
              <a:rPr lang="en-US"/>
              <a:t>Click to edit Master title style</a:t>
            </a:r>
            <a:endParaRPr lang="lt-LT"/>
          </a:p>
        </p:txBody>
      </p:sp>
      <p:sp>
        <p:nvSpPr>
          <p:cNvPr id="3" name="Date Placeholder 2">
            <a:extLst>
              <a:ext uri="{FF2B5EF4-FFF2-40B4-BE49-F238E27FC236}">
                <a16:creationId xmlns:a16="http://schemas.microsoft.com/office/drawing/2014/main" id="{6CE110BC-4E7F-4EA9-059A-F4986FA261B8}"/>
              </a:ext>
            </a:extLst>
          </p:cNvPr>
          <p:cNvSpPr>
            <a:spLocks noGrp="1"/>
          </p:cNvSpPr>
          <p:nvPr>
            <p:ph type="dt" sz="half" idx="10"/>
          </p:nvPr>
        </p:nvSpPr>
        <p:spPr/>
        <p:txBody>
          <a:bodyPr/>
          <a:lstStyle/>
          <a:p>
            <a:fld id="{6BD48690-17C1-4A42-B3D7-54E39E285E02}" type="datetimeFigureOut">
              <a:rPr lang="lt-LT" smtClean="0"/>
              <a:t>2025-01-24</a:t>
            </a:fld>
            <a:endParaRPr lang="lt-LT"/>
          </a:p>
        </p:txBody>
      </p:sp>
      <p:sp>
        <p:nvSpPr>
          <p:cNvPr id="4" name="Footer Placeholder 3">
            <a:extLst>
              <a:ext uri="{FF2B5EF4-FFF2-40B4-BE49-F238E27FC236}">
                <a16:creationId xmlns:a16="http://schemas.microsoft.com/office/drawing/2014/main" id="{5A25F606-5277-AF80-2B10-64B6247BED77}"/>
              </a:ext>
            </a:extLst>
          </p:cNvPr>
          <p:cNvSpPr>
            <a:spLocks noGrp="1"/>
          </p:cNvSpPr>
          <p:nvPr>
            <p:ph type="ftr" sz="quarter" idx="11"/>
          </p:nvPr>
        </p:nvSpPr>
        <p:spPr/>
        <p:txBody>
          <a:bodyPr/>
          <a:lstStyle/>
          <a:p>
            <a:endParaRPr lang="lt-LT"/>
          </a:p>
        </p:txBody>
      </p:sp>
      <p:sp>
        <p:nvSpPr>
          <p:cNvPr id="5" name="Slide Number Placeholder 4">
            <a:extLst>
              <a:ext uri="{FF2B5EF4-FFF2-40B4-BE49-F238E27FC236}">
                <a16:creationId xmlns:a16="http://schemas.microsoft.com/office/drawing/2014/main" id="{B482C04E-C88B-16AC-B239-1552A694B05D}"/>
              </a:ext>
            </a:extLst>
          </p:cNvPr>
          <p:cNvSpPr>
            <a:spLocks noGrp="1"/>
          </p:cNvSpPr>
          <p:nvPr>
            <p:ph type="sldNum" sz="quarter" idx="12"/>
          </p:nvPr>
        </p:nvSpPr>
        <p:spPr/>
        <p:txBody>
          <a:bodyPr/>
          <a:lstStyle/>
          <a:p>
            <a:fld id="{2414D3BA-1A12-4576-87E3-3812E388A77D}" type="slidenum">
              <a:rPr lang="lt-LT" smtClean="0"/>
              <a:t>‹#›</a:t>
            </a:fld>
            <a:endParaRPr lang="lt-LT"/>
          </a:p>
        </p:txBody>
      </p:sp>
    </p:spTree>
    <p:extLst>
      <p:ext uri="{BB962C8B-B14F-4D97-AF65-F5344CB8AC3E}">
        <p14:creationId xmlns:p14="http://schemas.microsoft.com/office/powerpoint/2010/main" val="499576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AF678F-D5EF-42D2-5D8D-36BBE37425D8}"/>
              </a:ext>
            </a:extLst>
          </p:cNvPr>
          <p:cNvSpPr>
            <a:spLocks noGrp="1"/>
          </p:cNvSpPr>
          <p:nvPr>
            <p:ph type="dt" sz="half" idx="10"/>
          </p:nvPr>
        </p:nvSpPr>
        <p:spPr/>
        <p:txBody>
          <a:bodyPr/>
          <a:lstStyle/>
          <a:p>
            <a:fld id="{6BD48690-17C1-4A42-B3D7-54E39E285E02}" type="datetimeFigureOut">
              <a:rPr lang="lt-LT" smtClean="0"/>
              <a:t>2025-01-24</a:t>
            </a:fld>
            <a:endParaRPr lang="lt-LT"/>
          </a:p>
        </p:txBody>
      </p:sp>
      <p:sp>
        <p:nvSpPr>
          <p:cNvPr id="3" name="Footer Placeholder 2">
            <a:extLst>
              <a:ext uri="{FF2B5EF4-FFF2-40B4-BE49-F238E27FC236}">
                <a16:creationId xmlns:a16="http://schemas.microsoft.com/office/drawing/2014/main" id="{2B6A02D9-2957-2F1C-E0B1-1D535CBD3A25}"/>
              </a:ext>
            </a:extLst>
          </p:cNvPr>
          <p:cNvSpPr>
            <a:spLocks noGrp="1"/>
          </p:cNvSpPr>
          <p:nvPr>
            <p:ph type="ftr" sz="quarter" idx="11"/>
          </p:nvPr>
        </p:nvSpPr>
        <p:spPr/>
        <p:txBody>
          <a:bodyPr/>
          <a:lstStyle/>
          <a:p>
            <a:endParaRPr lang="lt-LT"/>
          </a:p>
        </p:txBody>
      </p:sp>
      <p:sp>
        <p:nvSpPr>
          <p:cNvPr id="4" name="Slide Number Placeholder 3">
            <a:extLst>
              <a:ext uri="{FF2B5EF4-FFF2-40B4-BE49-F238E27FC236}">
                <a16:creationId xmlns:a16="http://schemas.microsoft.com/office/drawing/2014/main" id="{63E4B272-F407-278D-3118-94B936625187}"/>
              </a:ext>
            </a:extLst>
          </p:cNvPr>
          <p:cNvSpPr>
            <a:spLocks noGrp="1"/>
          </p:cNvSpPr>
          <p:nvPr>
            <p:ph type="sldNum" sz="quarter" idx="12"/>
          </p:nvPr>
        </p:nvSpPr>
        <p:spPr/>
        <p:txBody>
          <a:bodyPr/>
          <a:lstStyle/>
          <a:p>
            <a:fld id="{2414D3BA-1A12-4576-87E3-3812E388A77D}" type="slidenum">
              <a:rPr lang="lt-LT" smtClean="0"/>
              <a:t>‹#›</a:t>
            </a:fld>
            <a:endParaRPr lang="lt-LT"/>
          </a:p>
        </p:txBody>
      </p:sp>
    </p:spTree>
    <p:extLst>
      <p:ext uri="{BB962C8B-B14F-4D97-AF65-F5344CB8AC3E}">
        <p14:creationId xmlns:p14="http://schemas.microsoft.com/office/powerpoint/2010/main" val="46374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077D9-2164-6AB6-32A8-B3EAB93DE6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t-LT"/>
          </a:p>
        </p:txBody>
      </p:sp>
      <p:sp>
        <p:nvSpPr>
          <p:cNvPr id="3" name="Content Placeholder 2">
            <a:extLst>
              <a:ext uri="{FF2B5EF4-FFF2-40B4-BE49-F238E27FC236}">
                <a16:creationId xmlns:a16="http://schemas.microsoft.com/office/drawing/2014/main" id="{FFE99078-FA8F-427D-AFC4-BC02871147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Text Placeholder 3">
            <a:extLst>
              <a:ext uri="{FF2B5EF4-FFF2-40B4-BE49-F238E27FC236}">
                <a16:creationId xmlns:a16="http://schemas.microsoft.com/office/drawing/2014/main" id="{4EDE8563-52F7-3051-C0D4-21E53F89D0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EB1497-9A30-D2B3-A1EF-0F39FEFB4337}"/>
              </a:ext>
            </a:extLst>
          </p:cNvPr>
          <p:cNvSpPr>
            <a:spLocks noGrp="1"/>
          </p:cNvSpPr>
          <p:nvPr>
            <p:ph type="dt" sz="half" idx="10"/>
          </p:nvPr>
        </p:nvSpPr>
        <p:spPr/>
        <p:txBody>
          <a:bodyPr/>
          <a:lstStyle/>
          <a:p>
            <a:fld id="{6BD48690-17C1-4A42-B3D7-54E39E285E02}" type="datetimeFigureOut">
              <a:rPr lang="lt-LT" smtClean="0"/>
              <a:t>2025-01-24</a:t>
            </a:fld>
            <a:endParaRPr lang="lt-LT"/>
          </a:p>
        </p:txBody>
      </p:sp>
      <p:sp>
        <p:nvSpPr>
          <p:cNvPr id="6" name="Footer Placeholder 5">
            <a:extLst>
              <a:ext uri="{FF2B5EF4-FFF2-40B4-BE49-F238E27FC236}">
                <a16:creationId xmlns:a16="http://schemas.microsoft.com/office/drawing/2014/main" id="{3F32E1D1-754E-50C9-A90A-B4725725DDD6}"/>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C1C2FAD9-EDFD-D71B-A968-D702B576B7C5}"/>
              </a:ext>
            </a:extLst>
          </p:cNvPr>
          <p:cNvSpPr>
            <a:spLocks noGrp="1"/>
          </p:cNvSpPr>
          <p:nvPr>
            <p:ph type="sldNum" sz="quarter" idx="12"/>
          </p:nvPr>
        </p:nvSpPr>
        <p:spPr/>
        <p:txBody>
          <a:bodyPr/>
          <a:lstStyle/>
          <a:p>
            <a:fld id="{2414D3BA-1A12-4576-87E3-3812E388A77D}" type="slidenum">
              <a:rPr lang="lt-LT" smtClean="0"/>
              <a:t>‹#›</a:t>
            </a:fld>
            <a:endParaRPr lang="lt-LT"/>
          </a:p>
        </p:txBody>
      </p:sp>
    </p:spTree>
    <p:extLst>
      <p:ext uri="{BB962C8B-B14F-4D97-AF65-F5344CB8AC3E}">
        <p14:creationId xmlns:p14="http://schemas.microsoft.com/office/powerpoint/2010/main" val="3561390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72DAE-005F-88E2-E2D3-D4B4D5CB52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t-LT"/>
          </a:p>
        </p:txBody>
      </p:sp>
      <p:sp>
        <p:nvSpPr>
          <p:cNvPr id="3" name="Picture Placeholder 2">
            <a:extLst>
              <a:ext uri="{FF2B5EF4-FFF2-40B4-BE49-F238E27FC236}">
                <a16:creationId xmlns:a16="http://schemas.microsoft.com/office/drawing/2014/main" id="{774BF707-6DDD-57A4-83EF-A062E92459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xt Placeholder 3">
            <a:extLst>
              <a:ext uri="{FF2B5EF4-FFF2-40B4-BE49-F238E27FC236}">
                <a16:creationId xmlns:a16="http://schemas.microsoft.com/office/drawing/2014/main" id="{59B36F01-6640-DCED-0AB1-48E9C7DFCC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3DD75A-3D9E-9C3C-FE4B-48B0A1DB6B2B}"/>
              </a:ext>
            </a:extLst>
          </p:cNvPr>
          <p:cNvSpPr>
            <a:spLocks noGrp="1"/>
          </p:cNvSpPr>
          <p:nvPr>
            <p:ph type="dt" sz="half" idx="10"/>
          </p:nvPr>
        </p:nvSpPr>
        <p:spPr/>
        <p:txBody>
          <a:bodyPr/>
          <a:lstStyle/>
          <a:p>
            <a:fld id="{6BD48690-17C1-4A42-B3D7-54E39E285E02}" type="datetimeFigureOut">
              <a:rPr lang="lt-LT" smtClean="0"/>
              <a:t>2025-01-24</a:t>
            </a:fld>
            <a:endParaRPr lang="lt-LT"/>
          </a:p>
        </p:txBody>
      </p:sp>
      <p:sp>
        <p:nvSpPr>
          <p:cNvPr id="6" name="Footer Placeholder 5">
            <a:extLst>
              <a:ext uri="{FF2B5EF4-FFF2-40B4-BE49-F238E27FC236}">
                <a16:creationId xmlns:a16="http://schemas.microsoft.com/office/drawing/2014/main" id="{F881D7AC-F297-5430-57CC-01BD1CDF717C}"/>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43D42F02-EE39-4263-5F16-7F50761344BA}"/>
              </a:ext>
            </a:extLst>
          </p:cNvPr>
          <p:cNvSpPr>
            <a:spLocks noGrp="1"/>
          </p:cNvSpPr>
          <p:nvPr>
            <p:ph type="sldNum" sz="quarter" idx="12"/>
          </p:nvPr>
        </p:nvSpPr>
        <p:spPr/>
        <p:txBody>
          <a:bodyPr/>
          <a:lstStyle/>
          <a:p>
            <a:fld id="{2414D3BA-1A12-4576-87E3-3812E388A77D}" type="slidenum">
              <a:rPr lang="lt-LT" smtClean="0"/>
              <a:t>‹#›</a:t>
            </a:fld>
            <a:endParaRPr lang="lt-LT"/>
          </a:p>
        </p:txBody>
      </p:sp>
    </p:spTree>
    <p:extLst>
      <p:ext uri="{BB962C8B-B14F-4D97-AF65-F5344CB8AC3E}">
        <p14:creationId xmlns:p14="http://schemas.microsoft.com/office/powerpoint/2010/main" val="2224410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F4EE46-72A2-01D7-07B4-6B5AF761C3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t-LT"/>
          </a:p>
        </p:txBody>
      </p:sp>
      <p:sp>
        <p:nvSpPr>
          <p:cNvPr id="3" name="Text Placeholder 2">
            <a:extLst>
              <a:ext uri="{FF2B5EF4-FFF2-40B4-BE49-F238E27FC236}">
                <a16:creationId xmlns:a16="http://schemas.microsoft.com/office/drawing/2014/main" id="{6DBF9D6B-255C-40C0-59EB-400B8F4F59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81BE85AD-3A67-497D-5643-117E529AAE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D48690-17C1-4A42-B3D7-54E39E285E02}" type="datetimeFigureOut">
              <a:rPr lang="lt-LT" smtClean="0"/>
              <a:t>2025-01-24</a:t>
            </a:fld>
            <a:endParaRPr lang="lt-LT"/>
          </a:p>
        </p:txBody>
      </p:sp>
      <p:sp>
        <p:nvSpPr>
          <p:cNvPr id="5" name="Footer Placeholder 4">
            <a:extLst>
              <a:ext uri="{FF2B5EF4-FFF2-40B4-BE49-F238E27FC236}">
                <a16:creationId xmlns:a16="http://schemas.microsoft.com/office/drawing/2014/main" id="{964B2736-3FE3-5738-7D58-D55D58427D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a:extLst>
              <a:ext uri="{FF2B5EF4-FFF2-40B4-BE49-F238E27FC236}">
                <a16:creationId xmlns:a16="http://schemas.microsoft.com/office/drawing/2014/main" id="{C1DF772D-7CE3-4667-8BED-F09D29FA00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14D3BA-1A12-4576-87E3-3812E388A77D}" type="slidenum">
              <a:rPr lang="lt-LT" smtClean="0"/>
              <a:t>‹#›</a:t>
            </a:fld>
            <a:endParaRPr lang="lt-LT"/>
          </a:p>
        </p:txBody>
      </p:sp>
    </p:spTree>
    <p:extLst>
      <p:ext uri="{BB962C8B-B14F-4D97-AF65-F5344CB8AC3E}">
        <p14:creationId xmlns:p14="http://schemas.microsoft.com/office/powerpoint/2010/main" val="24471978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D2F9E-CC26-CB61-CE69-8D31D0E8E73E}"/>
              </a:ext>
            </a:extLst>
          </p:cNvPr>
          <p:cNvSpPr>
            <a:spLocks noGrp="1"/>
          </p:cNvSpPr>
          <p:nvPr>
            <p:ph type="ctrTitle"/>
          </p:nvPr>
        </p:nvSpPr>
        <p:spPr>
          <a:xfrm>
            <a:off x="1173637" y="2235200"/>
            <a:ext cx="9844726" cy="2387600"/>
          </a:xfrm>
        </p:spPr>
        <p:txBody>
          <a:bodyPr>
            <a:normAutofit fontScale="90000"/>
          </a:bodyPr>
          <a:lstStyle/>
          <a:p>
            <a:r>
              <a:rPr lang="lt-LT" b="1" dirty="0"/>
              <a:t>„Santykio formavimas(is) Lietuvos bendrojo ugdymo mokykloje: tarp dialogo ir susvetimėjimo“</a:t>
            </a:r>
          </a:p>
        </p:txBody>
      </p:sp>
      <p:sp>
        <p:nvSpPr>
          <p:cNvPr id="3" name="Subtitle 2">
            <a:extLst>
              <a:ext uri="{FF2B5EF4-FFF2-40B4-BE49-F238E27FC236}">
                <a16:creationId xmlns:a16="http://schemas.microsoft.com/office/drawing/2014/main" id="{3901575B-CFAC-1F8E-A456-061B07A29440}"/>
              </a:ext>
            </a:extLst>
          </p:cNvPr>
          <p:cNvSpPr>
            <a:spLocks noGrp="1"/>
          </p:cNvSpPr>
          <p:nvPr>
            <p:ph type="subTitle" idx="1"/>
          </p:nvPr>
        </p:nvSpPr>
        <p:spPr>
          <a:xfrm>
            <a:off x="-1131216" y="6141170"/>
            <a:ext cx="6180841" cy="808348"/>
          </a:xfrm>
        </p:spPr>
        <p:txBody>
          <a:bodyPr/>
          <a:lstStyle/>
          <a:p>
            <a:r>
              <a:rPr lang="lt-LT" dirty="0"/>
              <a:t>Vad. Prof. Lilija Duoblienė</a:t>
            </a:r>
          </a:p>
        </p:txBody>
      </p:sp>
      <p:sp>
        <p:nvSpPr>
          <p:cNvPr id="4" name="Subtitle 2">
            <a:extLst>
              <a:ext uri="{FF2B5EF4-FFF2-40B4-BE49-F238E27FC236}">
                <a16:creationId xmlns:a16="http://schemas.microsoft.com/office/drawing/2014/main" id="{79E12B9D-E56B-2D5C-E725-2F11D7D7F087}"/>
              </a:ext>
            </a:extLst>
          </p:cNvPr>
          <p:cNvSpPr txBox="1">
            <a:spLocks/>
          </p:cNvSpPr>
          <p:nvPr/>
        </p:nvSpPr>
        <p:spPr>
          <a:xfrm>
            <a:off x="-648878" y="821704"/>
            <a:ext cx="6180841" cy="8083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lt-LT" dirty="0"/>
              <a:t>dr. Juozapo Laboko disertacija:</a:t>
            </a:r>
          </a:p>
        </p:txBody>
      </p:sp>
    </p:spTree>
    <p:extLst>
      <p:ext uri="{BB962C8B-B14F-4D97-AF65-F5344CB8AC3E}">
        <p14:creationId xmlns:p14="http://schemas.microsoft.com/office/powerpoint/2010/main" val="1761774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D86D7-292B-682F-72A8-394277ADA027}"/>
              </a:ext>
            </a:extLst>
          </p:cNvPr>
          <p:cNvSpPr>
            <a:spLocks noGrp="1"/>
          </p:cNvSpPr>
          <p:nvPr>
            <p:ph type="title"/>
          </p:nvPr>
        </p:nvSpPr>
        <p:spPr/>
        <p:txBody>
          <a:bodyPr/>
          <a:lstStyle/>
          <a:p>
            <a:r>
              <a:rPr lang="lt-LT" b="1" dirty="0"/>
              <a:t>Išvados</a:t>
            </a:r>
          </a:p>
        </p:txBody>
      </p:sp>
      <p:sp>
        <p:nvSpPr>
          <p:cNvPr id="3" name="Content Placeholder 2">
            <a:extLst>
              <a:ext uri="{FF2B5EF4-FFF2-40B4-BE49-F238E27FC236}">
                <a16:creationId xmlns:a16="http://schemas.microsoft.com/office/drawing/2014/main" id="{5B323463-03C6-5729-7BF5-92DAE7089223}"/>
              </a:ext>
            </a:extLst>
          </p:cNvPr>
          <p:cNvSpPr>
            <a:spLocks noGrp="1"/>
          </p:cNvSpPr>
          <p:nvPr>
            <p:ph idx="1"/>
          </p:nvPr>
        </p:nvSpPr>
        <p:spPr/>
        <p:txBody>
          <a:bodyPr/>
          <a:lstStyle/>
          <a:p>
            <a:pPr algn="just"/>
            <a:r>
              <a:rPr lang="lt-LT" b="1" dirty="0"/>
              <a:t>Susvetimėjimas</a:t>
            </a:r>
            <a:r>
              <a:rPr lang="lt-LT" dirty="0"/>
              <a:t> – daugybiškas (t.y., susvetimėjim</a:t>
            </a:r>
            <a:r>
              <a:rPr lang="lt-LT" b="1" dirty="0"/>
              <a:t>ai</a:t>
            </a:r>
            <a:r>
              <a:rPr lang="lt-LT" dirty="0"/>
              <a:t>?), individualus reiškinys, priklausantis nuo daugelio veiksnių kombinacijų. Susvetimėjimą charakterizavo daugiausia techninis-funkcinis, nesuinteresuotas santykis visose srityse.  </a:t>
            </a:r>
          </a:p>
          <a:p>
            <a:pPr algn="just"/>
            <a:r>
              <a:rPr lang="lt-LT" b="1" dirty="0"/>
              <a:t>Dialogo santykis – </a:t>
            </a:r>
            <a:r>
              <a:rPr lang="lt-LT" dirty="0"/>
              <a:t>abipusis suinteresuotumas ir atvirumas bendražmogiškam santykiui su kitu asmeniu, o santykyje su mokymosi veikla – motyvuotas, įvairiapusis susidomėjimas, galintis „atrakinti“ santykį su mokytojais/bendraklasiais.</a:t>
            </a:r>
          </a:p>
        </p:txBody>
      </p:sp>
    </p:spTree>
    <p:extLst>
      <p:ext uri="{BB962C8B-B14F-4D97-AF65-F5344CB8AC3E}">
        <p14:creationId xmlns:p14="http://schemas.microsoft.com/office/powerpoint/2010/main" val="3582311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BFB0DC-224F-4B5E-55EF-7B88238D6454}"/>
              </a:ext>
            </a:extLst>
          </p:cNvPr>
          <p:cNvSpPr>
            <a:spLocks noGrp="1"/>
          </p:cNvSpPr>
          <p:nvPr>
            <p:ph idx="1"/>
          </p:nvPr>
        </p:nvSpPr>
        <p:spPr>
          <a:xfrm>
            <a:off x="3273057" y="1231736"/>
            <a:ext cx="9245740" cy="2744019"/>
          </a:xfrm>
        </p:spPr>
        <p:txBody>
          <a:bodyPr>
            <a:normAutofit/>
          </a:bodyPr>
          <a:lstStyle/>
          <a:p>
            <a:pPr marL="0" indent="0">
              <a:buNone/>
            </a:pPr>
            <a:r>
              <a:rPr lang="lt-LT" sz="6600" dirty="0"/>
              <a:t>Ačiū už dėmesį</a:t>
            </a:r>
            <a:r>
              <a:rPr lang="en-US" sz="6600" dirty="0"/>
              <a:t>!</a:t>
            </a:r>
            <a:endParaRPr lang="lt-LT" sz="6600" dirty="0"/>
          </a:p>
        </p:txBody>
      </p:sp>
      <p:sp>
        <p:nvSpPr>
          <p:cNvPr id="4" name="Title 1">
            <a:extLst>
              <a:ext uri="{FF2B5EF4-FFF2-40B4-BE49-F238E27FC236}">
                <a16:creationId xmlns:a16="http://schemas.microsoft.com/office/drawing/2014/main" id="{2E6DF80E-1B04-F440-23F8-53AFAB895DD4}"/>
              </a:ext>
            </a:extLst>
          </p:cNvPr>
          <p:cNvSpPr txBox="1">
            <a:spLocks/>
          </p:cNvSpPr>
          <p:nvPr/>
        </p:nvSpPr>
        <p:spPr>
          <a:xfrm>
            <a:off x="689528" y="2950589"/>
            <a:ext cx="5652940" cy="295294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t-LT" sz="3200" b="1" dirty="0"/>
              <a:t>„Santykio formavimas(is) Lietuvos bendrojo ugdymo mokykloje: tarp dialogo ir susvetimėjimo“</a:t>
            </a:r>
          </a:p>
        </p:txBody>
      </p:sp>
      <p:sp>
        <p:nvSpPr>
          <p:cNvPr id="5" name="Subtitle 2">
            <a:extLst>
              <a:ext uri="{FF2B5EF4-FFF2-40B4-BE49-F238E27FC236}">
                <a16:creationId xmlns:a16="http://schemas.microsoft.com/office/drawing/2014/main" id="{EFCB42E7-E2DE-4E45-C949-83CFB16BC68E}"/>
              </a:ext>
            </a:extLst>
          </p:cNvPr>
          <p:cNvSpPr txBox="1">
            <a:spLocks/>
          </p:cNvSpPr>
          <p:nvPr/>
        </p:nvSpPr>
        <p:spPr>
          <a:xfrm>
            <a:off x="623542" y="5264360"/>
            <a:ext cx="5567296" cy="99975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lt-LT" dirty="0"/>
              <a:t>Vad. Prof. Lilija Duoblienė</a:t>
            </a:r>
          </a:p>
        </p:txBody>
      </p:sp>
      <p:sp>
        <p:nvSpPr>
          <p:cNvPr id="6" name="Subtitle 2">
            <a:extLst>
              <a:ext uri="{FF2B5EF4-FFF2-40B4-BE49-F238E27FC236}">
                <a16:creationId xmlns:a16="http://schemas.microsoft.com/office/drawing/2014/main" id="{F8A339F8-628A-850D-6C73-E1495A0F1429}"/>
              </a:ext>
            </a:extLst>
          </p:cNvPr>
          <p:cNvSpPr txBox="1">
            <a:spLocks/>
          </p:cNvSpPr>
          <p:nvPr/>
        </p:nvSpPr>
        <p:spPr>
          <a:xfrm>
            <a:off x="-313824" y="3182882"/>
            <a:ext cx="5567296" cy="99975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lt-LT" dirty="0"/>
              <a:t>dr. Juozapo Laboko disertacija:</a:t>
            </a:r>
          </a:p>
        </p:txBody>
      </p:sp>
    </p:spTree>
    <p:extLst>
      <p:ext uri="{BB962C8B-B14F-4D97-AF65-F5344CB8AC3E}">
        <p14:creationId xmlns:p14="http://schemas.microsoft.com/office/powerpoint/2010/main" val="9174969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49337-937B-2D29-A822-AFA00363ACB6}"/>
              </a:ext>
            </a:extLst>
          </p:cNvPr>
          <p:cNvSpPr>
            <a:spLocks noGrp="1"/>
          </p:cNvSpPr>
          <p:nvPr>
            <p:ph type="title"/>
          </p:nvPr>
        </p:nvSpPr>
        <p:spPr/>
        <p:txBody>
          <a:bodyPr/>
          <a:lstStyle/>
          <a:p>
            <a:r>
              <a:rPr lang="lt-LT" b="1" dirty="0"/>
              <a:t>Tyrimo imtis bei teorinė perspektyva</a:t>
            </a:r>
            <a:endParaRPr lang="lt-LT" dirty="0"/>
          </a:p>
        </p:txBody>
      </p:sp>
      <p:sp>
        <p:nvSpPr>
          <p:cNvPr id="3" name="Content Placeholder 2">
            <a:extLst>
              <a:ext uri="{FF2B5EF4-FFF2-40B4-BE49-F238E27FC236}">
                <a16:creationId xmlns:a16="http://schemas.microsoft.com/office/drawing/2014/main" id="{E3BC6D59-B6D7-8C91-92B6-8D655BB20E5A}"/>
              </a:ext>
            </a:extLst>
          </p:cNvPr>
          <p:cNvSpPr>
            <a:spLocks noGrp="1"/>
          </p:cNvSpPr>
          <p:nvPr>
            <p:ph idx="1"/>
          </p:nvPr>
        </p:nvSpPr>
        <p:spPr/>
        <p:txBody>
          <a:bodyPr>
            <a:normAutofit lnSpcReduction="10000"/>
          </a:bodyPr>
          <a:lstStyle/>
          <a:p>
            <a:r>
              <a:rPr lang="lt-LT" b="1" dirty="0"/>
              <a:t>Kada ir kur atliktas tyrimas?</a:t>
            </a:r>
          </a:p>
          <a:p>
            <a:pPr marL="0" indent="0">
              <a:buNone/>
            </a:pPr>
            <a:r>
              <a:rPr lang="lt-LT" dirty="0"/>
              <a:t>Tyrimą atlikau 2021-2024 m. laikotarpiu, trijose Lietuvos BU mokyklose.</a:t>
            </a:r>
          </a:p>
          <a:p>
            <a:pPr algn="just">
              <a:lnSpc>
                <a:spcPct val="150000"/>
              </a:lnSpc>
            </a:pPr>
            <a:r>
              <a:rPr lang="lt-LT" b="1" dirty="0"/>
              <a:t>Kas dalyvavo tyrime?</a:t>
            </a:r>
          </a:p>
          <a:p>
            <a:pPr marL="0" indent="0" algn="just">
              <a:buNone/>
            </a:pPr>
            <a:r>
              <a:rPr lang="lt-LT" dirty="0"/>
              <a:t>Trijų Lietuvos mokyklų dvyliktokai (n</a:t>
            </a:r>
            <a:r>
              <a:rPr lang="en-US" dirty="0"/>
              <a:t>=227), </a:t>
            </a:r>
            <a:r>
              <a:rPr lang="en-US" dirty="0" err="1"/>
              <a:t>i</a:t>
            </a:r>
            <a:r>
              <a:rPr lang="lt-LT" dirty="0"/>
              <a:t>š kurių atrinkti 14 tyrimo dalyvių (7 – patiriantys žemą, 7 – aukštą susvetimėjimą). </a:t>
            </a:r>
          </a:p>
          <a:p>
            <a:pPr algn="just">
              <a:lnSpc>
                <a:spcPct val="150000"/>
              </a:lnSpc>
            </a:pPr>
            <a:r>
              <a:rPr lang="lt-LT" b="1" dirty="0"/>
              <a:t>Kokia šio tyrimo teorinė perspektyva?</a:t>
            </a:r>
          </a:p>
          <a:p>
            <a:pPr marL="0" indent="0" algn="just">
              <a:buNone/>
            </a:pPr>
            <a:r>
              <a:rPr lang="lt-LT" dirty="0"/>
              <a:t>Tyrimas vadovavosi kritinei pedagogikai artima teorine </a:t>
            </a:r>
            <a:r>
              <a:rPr lang="lt-LT"/>
              <a:t>pozicija, kuri praplėsta Martino </a:t>
            </a:r>
            <a:r>
              <a:rPr lang="lt-LT" dirty="0"/>
              <a:t>Buberio filosofine ir pedagogine mintimi bei Santykio pedagogikos intelektualinės mokyklos perspektyva.</a:t>
            </a:r>
          </a:p>
          <a:p>
            <a:pPr marL="0" indent="0">
              <a:buNone/>
            </a:pPr>
            <a:endParaRPr lang="lt-LT" dirty="0"/>
          </a:p>
        </p:txBody>
      </p:sp>
      <p:sp>
        <p:nvSpPr>
          <p:cNvPr id="4" name="TextBox 3">
            <a:extLst>
              <a:ext uri="{FF2B5EF4-FFF2-40B4-BE49-F238E27FC236}">
                <a16:creationId xmlns:a16="http://schemas.microsoft.com/office/drawing/2014/main" id="{03F8B637-0005-BC87-6E30-D497BA62B9A8}"/>
              </a:ext>
            </a:extLst>
          </p:cNvPr>
          <p:cNvSpPr txBox="1"/>
          <p:nvPr/>
        </p:nvSpPr>
        <p:spPr>
          <a:xfrm>
            <a:off x="341721" y="6127234"/>
            <a:ext cx="10150311" cy="369332"/>
          </a:xfrm>
          <a:prstGeom prst="rect">
            <a:avLst/>
          </a:prstGeom>
          <a:noFill/>
        </p:spPr>
        <p:txBody>
          <a:bodyPr wrap="square">
            <a:spAutoFit/>
          </a:bodyPr>
          <a:lstStyle/>
          <a:p>
            <a:r>
              <a:rPr lang="lt-LT" dirty="0">
                <a:solidFill>
                  <a:schemeClr val="bg1">
                    <a:lumMod val="65000"/>
                  </a:schemeClr>
                </a:solidFill>
              </a:rPr>
              <a:t>„Santykio formavimas(is) Lietuvos bendrojo ugdymo mokykloje: tarp dialogo ir susvetimėjimo“</a:t>
            </a:r>
          </a:p>
        </p:txBody>
      </p:sp>
    </p:spTree>
    <p:extLst>
      <p:ext uri="{BB962C8B-B14F-4D97-AF65-F5344CB8AC3E}">
        <p14:creationId xmlns:p14="http://schemas.microsoft.com/office/powerpoint/2010/main" val="2621586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2D0D6-845E-ACDF-97D3-428BFFD31B12}"/>
              </a:ext>
            </a:extLst>
          </p:cNvPr>
          <p:cNvSpPr>
            <a:spLocks noGrp="1"/>
          </p:cNvSpPr>
          <p:nvPr>
            <p:ph type="title"/>
          </p:nvPr>
        </p:nvSpPr>
        <p:spPr/>
        <p:txBody>
          <a:bodyPr/>
          <a:lstStyle/>
          <a:p>
            <a:r>
              <a:rPr lang="lt-LT" b="1" dirty="0"/>
              <a:t>Tyrimo metodologija</a:t>
            </a:r>
          </a:p>
        </p:txBody>
      </p:sp>
      <p:sp>
        <p:nvSpPr>
          <p:cNvPr id="3" name="Content Placeholder 2">
            <a:extLst>
              <a:ext uri="{FF2B5EF4-FFF2-40B4-BE49-F238E27FC236}">
                <a16:creationId xmlns:a16="http://schemas.microsoft.com/office/drawing/2014/main" id="{C4F4FCEE-2220-C348-E4F0-BB4BA5672E19}"/>
              </a:ext>
            </a:extLst>
          </p:cNvPr>
          <p:cNvSpPr>
            <a:spLocks noGrp="1"/>
          </p:cNvSpPr>
          <p:nvPr>
            <p:ph idx="1"/>
          </p:nvPr>
        </p:nvSpPr>
        <p:spPr/>
        <p:txBody>
          <a:bodyPr/>
          <a:lstStyle/>
          <a:p>
            <a:r>
              <a:rPr lang="lt-LT" b="1" dirty="0"/>
              <a:t>Kokia tyrimo metodologija naudota?</a:t>
            </a:r>
          </a:p>
          <a:p>
            <a:pPr marL="0" indent="0" algn="just">
              <a:buNone/>
            </a:pPr>
            <a:r>
              <a:rPr lang="lt-LT" dirty="0"/>
              <a:t>Tyrime naudota mišri tyrimų metodologija (Creswell, 1999). </a:t>
            </a:r>
          </a:p>
          <a:p>
            <a:pPr marL="0" indent="0" algn="just">
              <a:buNone/>
            </a:pPr>
            <a:r>
              <a:rPr lang="lt-LT" i="1" dirty="0"/>
              <a:t>	</a:t>
            </a:r>
            <a:r>
              <a:rPr lang="lt-LT" i="1" u="sng" dirty="0"/>
              <a:t>Pirmame</a:t>
            </a:r>
            <a:r>
              <a:rPr lang="lt-LT" dirty="0"/>
              <a:t> tyrimo etape naudotas validuotas kiekybinis-diagnostinis susvetimėjimo lygio nustatymo įrankis (Morinaj et al., 2020), atlikta statistinė duomenų analizė.  </a:t>
            </a:r>
          </a:p>
          <a:p>
            <a:pPr marL="0" indent="0" algn="just">
              <a:buNone/>
            </a:pPr>
            <a:r>
              <a:rPr lang="lt-LT" i="1" dirty="0"/>
              <a:t>	</a:t>
            </a:r>
            <a:r>
              <a:rPr lang="lt-LT" i="1" u="sng" dirty="0"/>
              <a:t>Antrame</a:t>
            </a:r>
            <a:r>
              <a:rPr lang="lt-LT" dirty="0"/>
              <a:t> tyrimo etape, pagal diagnostinio tyrimo rezultatus atrinkti 14 tyrimo dalyvių (7 patiriantys žemą, 7 – aukštą susvetimėjimą), kurie pakviesti į pusiau struktūruotą interviu. Interviu medžiaga analizuota teminės analizės metodo pagalba (Braun, Clarke, 2021).  </a:t>
            </a:r>
          </a:p>
        </p:txBody>
      </p:sp>
      <p:sp>
        <p:nvSpPr>
          <p:cNvPr id="4" name="TextBox 3">
            <a:extLst>
              <a:ext uri="{FF2B5EF4-FFF2-40B4-BE49-F238E27FC236}">
                <a16:creationId xmlns:a16="http://schemas.microsoft.com/office/drawing/2014/main" id="{AA7E266E-F47D-5DC2-8837-26388F5FE8C8}"/>
              </a:ext>
            </a:extLst>
          </p:cNvPr>
          <p:cNvSpPr txBox="1"/>
          <p:nvPr/>
        </p:nvSpPr>
        <p:spPr>
          <a:xfrm>
            <a:off x="341721" y="6127234"/>
            <a:ext cx="10150311" cy="369332"/>
          </a:xfrm>
          <a:prstGeom prst="rect">
            <a:avLst/>
          </a:prstGeom>
          <a:noFill/>
        </p:spPr>
        <p:txBody>
          <a:bodyPr wrap="square">
            <a:spAutoFit/>
          </a:bodyPr>
          <a:lstStyle/>
          <a:p>
            <a:r>
              <a:rPr lang="lt-LT" dirty="0">
                <a:solidFill>
                  <a:schemeClr val="bg1">
                    <a:lumMod val="65000"/>
                  </a:schemeClr>
                </a:solidFill>
              </a:rPr>
              <a:t>„Santykio formavimas(is) Lietuvos bendrojo ugdymo mokykloje: tarp dialogo ir susvetimėjimo“</a:t>
            </a:r>
          </a:p>
        </p:txBody>
      </p:sp>
    </p:spTree>
    <p:extLst>
      <p:ext uri="{BB962C8B-B14F-4D97-AF65-F5344CB8AC3E}">
        <p14:creationId xmlns:p14="http://schemas.microsoft.com/office/powerpoint/2010/main" val="1639994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F1F22-DD1F-3130-D878-F8AE3436F234}"/>
              </a:ext>
            </a:extLst>
          </p:cNvPr>
          <p:cNvSpPr>
            <a:spLocks noGrp="1"/>
          </p:cNvSpPr>
          <p:nvPr>
            <p:ph type="title"/>
          </p:nvPr>
        </p:nvSpPr>
        <p:spPr>
          <a:xfrm>
            <a:off x="838200" y="0"/>
            <a:ext cx="10515600" cy="1325563"/>
          </a:xfrm>
        </p:spPr>
        <p:txBody>
          <a:bodyPr/>
          <a:lstStyle/>
          <a:p>
            <a:r>
              <a:rPr lang="lt-LT" b="1" dirty="0"/>
              <a:t>Radiniai</a:t>
            </a:r>
          </a:p>
        </p:txBody>
      </p:sp>
      <p:sp>
        <p:nvSpPr>
          <p:cNvPr id="3" name="Content Placeholder 2">
            <a:extLst>
              <a:ext uri="{FF2B5EF4-FFF2-40B4-BE49-F238E27FC236}">
                <a16:creationId xmlns:a16="http://schemas.microsoft.com/office/drawing/2014/main" id="{15BEF84E-3BBE-96C5-D5DA-8F26FD9073D5}"/>
              </a:ext>
            </a:extLst>
          </p:cNvPr>
          <p:cNvSpPr>
            <a:spLocks noGrp="1"/>
          </p:cNvSpPr>
          <p:nvPr>
            <p:ph idx="1"/>
          </p:nvPr>
        </p:nvSpPr>
        <p:spPr>
          <a:xfrm>
            <a:off x="838200" y="1046376"/>
            <a:ext cx="10515600" cy="5599522"/>
          </a:xfrm>
        </p:spPr>
        <p:txBody>
          <a:bodyPr>
            <a:normAutofit fontScale="92500" lnSpcReduction="10000"/>
          </a:bodyPr>
          <a:lstStyle/>
          <a:p>
            <a:pPr marL="0" indent="0">
              <a:buNone/>
            </a:pPr>
            <a:r>
              <a:rPr lang="lt-LT" b="1" dirty="0"/>
              <a:t>Filosofiniai-teoriniai</a:t>
            </a:r>
            <a:endParaRPr lang="lt-LT" dirty="0"/>
          </a:p>
          <a:p>
            <a:r>
              <a:rPr lang="lt-LT" dirty="0"/>
              <a:t>Martino Buberio pedagoginėje mintyje santykis ugdyme – būtinybė, suprantama kaip mokinio-mokytojo abipusiškumas.</a:t>
            </a:r>
          </a:p>
          <a:p>
            <a:r>
              <a:rPr lang="lt-LT" dirty="0"/>
              <a:t>Abipusiškumas kaip: 1. priėmimas, 2. patvirtinimas, 3. sudabartinimas. </a:t>
            </a:r>
          </a:p>
          <a:p>
            <a:r>
              <a:rPr lang="lt-LT" dirty="0"/>
              <a:t>Susvetimėjimas Buberiui kaip egzistencinį „svorį“ turintis santykio pertrūkis. </a:t>
            </a:r>
          </a:p>
          <a:p>
            <a:r>
              <a:rPr lang="lt-LT" dirty="0"/>
              <a:t>Šiuolaikinė filosofinė susvetimėjimo polemika nėra baigtinė ir reikalinga tolimesnių tyrimų. </a:t>
            </a:r>
          </a:p>
          <a:p>
            <a:pPr marL="0" indent="0">
              <a:buNone/>
            </a:pPr>
            <a:r>
              <a:rPr lang="lt-LT" b="1" dirty="0"/>
              <a:t>Empiriniai</a:t>
            </a:r>
          </a:p>
          <a:p>
            <a:r>
              <a:rPr lang="lt-LT" dirty="0"/>
              <a:t>Lytis neturėjo įtakos susvetimėjimui.</a:t>
            </a:r>
          </a:p>
          <a:p>
            <a:r>
              <a:rPr lang="lt-LT" dirty="0"/>
              <a:t>Statistiškai reikšmingai skyrėsi susvetimėjimas santykio su bendraklasiais srityje.</a:t>
            </a:r>
          </a:p>
          <a:p>
            <a:r>
              <a:rPr lang="lt-LT" dirty="0"/>
              <a:t>Mokinio santykis su mokytojais turėjo daugiau įtakos jo santykiui su mokymosi veikla nei jo santykis su bendraklasiais. </a:t>
            </a:r>
          </a:p>
        </p:txBody>
      </p:sp>
    </p:spTree>
    <p:extLst>
      <p:ext uri="{BB962C8B-B14F-4D97-AF65-F5344CB8AC3E}">
        <p14:creationId xmlns:p14="http://schemas.microsoft.com/office/powerpoint/2010/main" val="27422411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Oval 130">
            <a:extLst>
              <a:ext uri="{FF2B5EF4-FFF2-40B4-BE49-F238E27FC236}">
                <a16:creationId xmlns:a16="http://schemas.microsoft.com/office/drawing/2014/main" id="{323E270E-7189-E539-202B-561B36BD6CE2}"/>
              </a:ext>
            </a:extLst>
          </p:cNvPr>
          <p:cNvSpPr/>
          <p:nvPr/>
        </p:nvSpPr>
        <p:spPr>
          <a:xfrm>
            <a:off x="5697765" y="3333058"/>
            <a:ext cx="1631161" cy="1540600"/>
          </a:xfrm>
          <a:prstGeom prst="ellips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30" name="Oval 129">
            <a:extLst>
              <a:ext uri="{FF2B5EF4-FFF2-40B4-BE49-F238E27FC236}">
                <a16:creationId xmlns:a16="http://schemas.microsoft.com/office/drawing/2014/main" id="{4F3DA1E6-0220-3A72-9448-C3BD3DC3B20B}"/>
              </a:ext>
            </a:extLst>
          </p:cNvPr>
          <p:cNvSpPr/>
          <p:nvPr/>
        </p:nvSpPr>
        <p:spPr>
          <a:xfrm>
            <a:off x="5541731" y="2452023"/>
            <a:ext cx="1184918" cy="906832"/>
          </a:xfrm>
          <a:prstGeom prst="ellips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29" name="Oval 128">
            <a:extLst>
              <a:ext uri="{FF2B5EF4-FFF2-40B4-BE49-F238E27FC236}">
                <a16:creationId xmlns:a16="http://schemas.microsoft.com/office/drawing/2014/main" id="{E3C99495-523F-CB85-6DFE-45636BB0AC8A}"/>
              </a:ext>
            </a:extLst>
          </p:cNvPr>
          <p:cNvSpPr/>
          <p:nvPr/>
        </p:nvSpPr>
        <p:spPr>
          <a:xfrm>
            <a:off x="4346780" y="2955682"/>
            <a:ext cx="1381651" cy="1220102"/>
          </a:xfrm>
          <a:prstGeom prst="ellips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Title 1">
            <a:extLst>
              <a:ext uri="{FF2B5EF4-FFF2-40B4-BE49-F238E27FC236}">
                <a16:creationId xmlns:a16="http://schemas.microsoft.com/office/drawing/2014/main" id="{115E9354-F119-F138-A3AE-C11BF5D7F773}"/>
              </a:ext>
            </a:extLst>
          </p:cNvPr>
          <p:cNvSpPr>
            <a:spLocks noGrp="1"/>
          </p:cNvSpPr>
          <p:nvPr>
            <p:ph type="title"/>
          </p:nvPr>
        </p:nvSpPr>
        <p:spPr/>
        <p:txBody>
          <a:bodyPr/>
          <a:lstStyle/>
          <a:p>
            <a:r>
              <a:rPr lang="lt-LT" dirty="0"/>
              <a:t>Santykis su bendraklasiais (3 temos)</a:t>
            </a:r>
          </a:p>
        </p:txBody>
      </p:sp>
      <p:sp>
        <p:nvSpPr>
          <p:cNvPr id="6" name="Oval 5">
            <a:extLst>
              <a:ext uri="{FF2B5EF4-FFF2-40B4-BE49-F238E27FC236}">
                <a16:creationId xmlns:a16="http://schemas.microsoft.com/office/drawing/2014/main" id="{8BB0EA2E-B05D-08E4-E1DE-4150F114593D}"/>
              </a:ext>
            </a:extLst>
          </p:cNvPr>
          <p:cNvSpPr/>
          <p:nvPr/>
        </p:nvSpPr>
        <p:spPr>
          <a:xfrm>
            <a:off x="1679542" y="2771480"/>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7" name="Oval 6">
            <a:extLst>
              <a:ext uri="{FF2B5EF4-FFF2-40B4-BE49-F238E27FC236}">
                <a16:creationId xmlns:a16="http://schemas.microsoft.com/office/drawing/2014/main" id="{B1E4CB71-08E7-375E-0847-FBED2349EEBC}"/>
              </a:ext>
            </a:extLst>
          </p:cNvPr>
          <p:cNvSpPr/>
          <p:nvPr/>
        </p:nvSpPr>
        <p:spPr>
          <a:xfrm>
            <a:off x="1144328" y="3014219"/>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8" name="Oval 7">
            <a:extLst>
              <a:ext uri="{FF2B5EF4-FFF2-40B4-BE49-F238E27FC236}">
                <a16:creationId xmlns:a16="http://schemas.microsoft.com/office/drawing/2014/main" id="{93E2321B-CE63-7F1C-BE77-10B88A509706}"/>
              </a:ext>
            </a:extLst>
          </p:cNvPr>
          <p:cNvSpPr/>
          <p:nvPr/>
        </p:nvSpPr>
        <p:spPr>
          <a:xfrm>
            <a:off x="1650648" y="3256105"/>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9" name="Oval 8">
            <a:extLst>
              <a:ext uri="{FF2B5EF4-FFF2-40B4-BE49-F238E27FC236}">
                <a16:creationId xmlns:a16="http://schemas.microsoft.com/office/drawing/2014/main" id="{BFB5A6C2-D39D-4BA5-1C2C-41DD17152689}"/>
              </a:ext>
            </a:extLst>
          </p:cNvPr>
          <p:cNvSpPr/>
          <p:nvPr/>
        </p:nvSpPr>
        <p:spPr>
          <a:xfrm>
            <a:off x="820871" y="3540055"/>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0" name="Oval 9">
            <a:extLst>
              <a:ext uri="{FF2B5EF4-FFF2-40B4-BE49-F238E27FC236}">
                <a16:creationId xmlns:a16="http://schemas.microsoft.com/office/drawing/2014/main" id="{75DC74F7-E85A-A7E7-DD8E-870CE9D49AE9}"/>
              </a:ext>
            </a:extLst>
          </p:cNvPr>
          <p:cNvSpPr/>
          <p:nvPr/>
        </p:nvSpPr>
        <p:spPr>
          <a:xfrm>
            <a:off x="2350359" y="2901111"/>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2" name="Oval 11">
            <a:extLst>
              <a:ext uri="{FF2B5EF4-FFF2-40B4-BE49-F238E27FC236}">
                <a16:creationId xmlns:a16="http://schemas.microsoft.com/office/drawing/2014/main" id="{48CFE11F-88C1-E09C-B4F6-5EBBA42D9D5B}"/>
              </a:ext>
            </a:extLst>
          </p:cNvPr>
          <p:cNvSpPr/>
          <p:nvPr/>
        </p:nvSpPr>
        <p:spPr>
          <a:xfrm>
            <a:off x="1451728" y="3950297"/>
            <a:ext cx="623740" cy="502092"/>
          </a:xfrm>
          <a:prstGeom prst="ellipse">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lt-LT" dirty="0"/>
              <a:t>TD</a:t>
            </a:r>
          </a:p>
        </p:txBody>
      </p:sp>
      <p:sp>
        <p:nvSpPr>
          <p:cNvPr id="13" name="Oval 12">
            <a:extLst>
              <a:ext uri="{FF2B5EF4-FFF2-40B4-BE49-F238E27FC236}">
                <a16:creationId xmlns:a16="http://schemas.microsoft.com/office/drawing/2014/main" id="{0EEC497B-0BC2-3EC7-D515-C2554884FF42}"/>
              </a:ext>
            </a:extLst>
          </p:cNvPr>
          <p:cNvSpPr/>
          <p:nvPr/>
        </p:nvSpPr>
        <p:spPr>
          <a:xfrm>
            <a:off x="2170418" y="3594135"/>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4" name="Oval 13">
            <a:extLst>
              <a:ext uri="{FF2B5EF4-FFF2-40B4-BE49-F238E27FC236}">
                <a16:creationId xmlns:a16="http://schemas.microsoft.com/office/drawing/2014/main" id="{FC09E4BF-5A63-E8CF-E798-CED948B8ED19}"/>
              </a:ext>
            </a:extLst>
          </p:cNvPr>
          <p:cNvSpPr/>
          <p:nvPr/>
        </p:nvSpPr>
        <p:spPr>
          <a:xfrm>
            <a:off x="2784484" y="3465849"/>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8" name="Oval 17">
            <a:extLst>
              <a:ext uri="{FF2B5EF4-FFF2-40B4-BE49-F238E27FC236}">
                <a16:creationId xmlns:a16="http://schemas.microsoft.com/office/drawing/2014/main" id="{B808D3BF-B44C-B2EB-FD56-90FF33302E16}"/>
              </a:ext>
            </a:extLst>
          </p:cNvPr>
          <p:cNvSpPr/>
          <p:nvPr/>
        </p:nvSpPr>
        <p:spPr>
          <a:xfrm>
            <a:off x="2664249" y="3974797"/>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1" name="TextBox 20">
            <a:extLst>
              <a:ext uri="{FF2B5EF4-FFF2-40B4-BE49-F238E27FC236}">
                <a16:creationId xmlns:a16="http://schemas.microsoft.com/office/drawing/2014/main" id="{CD83545C-E033-E3B0-3932-50532BDBC897}"/>
              </a:ext>
            </a:extLst>
          </p:cNvPr>
          <p:cNvSpPr txBox="1"/>
          <p:nvPr/>
        </p:nvSpPr>
        <p:spPr>
          <a:xfrm flipH="1">
            <a:off x="1162009" y="4645638"/>
            <a:ext cx="2263848" cy="369332"/>
          </a:xfrm>
          <a:prstGeom prst="rect">
            <a:avLst/>
          </a:prstGeom>
          <a:noFill/>
        </p:spPr>
        <p:txBody>
          <a:bodyPr wrap="square" rtlCol="0">
            <a:spAutoFit/>
          </a:bodyPr>
          <a:lstStyle/>
          <a:p>
            <a:r>
              <a:rPr lang="lt-LT" dirty="0"/>
              <a:t>Visus įtraukianti klasė</a:t>
            </a:r>
          </a:p>
        </p:txBody>
      </p:sp>
      <p:cxnSp>
        <p:nvCxnSpPr>
          <p:cNvPr id="90" name="Straight Arrow Connector 89">
            <a:extLst>
              <a:ext uri="{FF2B5EF4-FFF2-40B4-BE49-F238E27FC236}">
                <a16:creationId xmlns:a16="http://schemas.microsoft.com/office/drawing/2014/main" id="{9A4D5AD6-3427-44CD-4AE0-425C4479CBDE}"/>
              </a:ext>
            </a:extLst>
          </p:cNvPr>
          <p:cNvCxnSpPr>
            <a:stCxn id="9" idx="5"/>
            <a:endCxn id="12" idx="1"/>
          </p:cNvCxnSpPr>
          <p:nvPr/>
        </p:nvCxnSpPr>
        <p:spPr>
          <a:xfrm>
            <a:off x="1158815" y="3869953"/>
            <a:ext cx="384258" cy="15387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a:extLst>
              <a:ext uri="{FF2B5EF4-FFF2-40B4-BE49-F238E27FC236}">
                <a16:creationId xmlns:a16="http://schemas.microsoft.com/office/drawing/2014/main" id="{4D966DED-A066-2D23-EE33-DE0457D06376}"/>
              </a:ext>
            </a:extLst>
          </p:cNvPr>
          <p:cNvCxnSpPr>
            <a:stCxn id="8" idx="4"/>
            <a:endCxn id="12" idx="0"/>
          </p:cNvCxnSpPr>
          <p:nvPr/>
        </p:nvCxnSpPr>
        <p:spPr>
          <a:xfrm flipH="1">
            <a:off x="1763598" y="3642604"/>
            <a:ext cx="85013" cy="30769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a:extLst>
              <a:ext uri="{FF2B5EF4-FFF2-40B4-BE49-F238E27FC236}">
                <a16:creationId xmlns:a16="http://schemas.microsoft.com/office/drawing/2014/main" id="{941F92DC-AAF7-4A12-BF1F-54DF46125316}"/>
              </a:ext>
            </a:extLst>
          </p:cNvPr>
          <p:cNvCxnSpPr>
            <a:cxnSpLocks/>
            <a:endCxn id="12" idx="6"/>
          </p:cNvCxnSpPr>
          <p:nvPr/>
        </p:nvCxnSpPr>
        <p:spPr>
          <a:xfrm flipH="1">
            <a:off x="2075468" y="3893650"/>
            <a:ext cx="208857" cy="30769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65182746-FFF3-1F40-63E4-942FBEC22D30}"/>
              </a:ext>
            </a:extLst>
          </p:cNvPr>
          <p:cNvCxnSpPr>
            <a:cxnSpLocks/>
            <a:stCxn id="18" idx="2"/>
            <a:endCxn id="12" idx="6"/>
          </p:cNvCxnSpPr>
          <p:nvPr/>
        </p:nvCxnSpPr>
        <p:spPr>
          <a:xfrm flipH="1">
            <a:off x="2075468" y="4168047"/>
            <a:ext cx="588781" cy="3329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656940BE-B6ED-06A8-C1CE-4AB7FF1869E3}"/>
              </a:ext>
            </a:extLst>
          </p:cNvPr>
          <p:cNvCxnSpPr>
            <a:cxnSpLocks/>
            <a:stCxn id="10" idx="3"/>
            <a:endCxn id="12" idx="7"/>
          </p:cNvCxnSpPr>
          <p:nvPr/>
        </p:nvCxnSpPr>
        <p:spPr>
          <a:xfrm flipH="1">
            <a:off x="1984123" y="3231009"/>
            <a:ext cx="424218" cy="79281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3" name="Straight Arrow Connector 102">
            <a:extLst>
              <a:ext uri="{FF2B5EF4-FFF2-40B4-BE49-F238E27FC236}">
                <a16:creationId xmlns:a16="http://schemas.microsoft.com/office/drawing/2014/main" id="{66FAD767-0BA9-5156-4E68-0F3DE1B9CB68}"/>
              </a:ext>
            </a:extLst>
          </p:cNvPr>
          <p:cNvCxnSpPr>
            <a:cxnSpLocks/>
            <a:stCxn id="7" idx="5"/>
          </p:cNvCxnSpPr>
          <p:nvPr/>
        </p:nvCxnSpPr>
        <p:spPr>
          <a:xfrm>
            <a:off x="1482272" y="3344117"/>
            <a:ext cx="163907" cy="58243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0CFE1874-A803-5C90-D53E-884282677953}"/>
              </a:ext>
            </a:extLst>
          </p:cNvPr>
          <p:cNvCxnSpPr>
            <a:cxnSpLocks/>
            <a:stCxn id="6" idx="5"/>
            <a:endCxn id="10" idx="2"/>
          </p:cNvCxnSpPr>
          <p:nvPr/>
        </p:nvCxnSpPr>
        <p:spPr>
          <a:xfrm flipV="1">
            <a:off x="2017486" y="3094361"/>
            <a:ext cx="332873" cy="701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8350F42F-0766-7141-27C5-9996F153F106}"/>
              </a:ext>
            </a:extLst>
          </p:cNvPr>
          <p:cNvCxnSpPr>
            <a:cxnSpLocks/>
            <a:endCxn id="7" idx="7"/>
          </p:cNvCxnSpPr>
          <p:nvPr/>
        </p:nvCxnSpPr>
        <p:spPr>
          <a:xfrm flipH="1">
            <a:off x="1482272" y="2948412"/>
            <a:ext cx="208391" cy="1224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1" name="Straight Arrow Connector 110">
            <a:extLst>
              <a:ext uri="{FF2B5EF4-FFF2-40B4-BE49-F238E27FC236}">
                <a16:creationId xmlns:a16="http://schemas.microsoft.com/office/drawing/2014/main" id="{B4740FEB-6C07-CE2D-316B-83BBF8CBCA4B}"/>
              </a:ext>
            </a:extLst>
          </p:cNvPr>
          <p:cNvCxnSpPr>
            <a:cxnSpLocks/>
            <a:endCxn id="9" idx="7"/>
          </p:cNvCxnSpPr>
          <p:nvPr/>
        </p:nvCxnSpPr>
        <p:spPr>
          <a:xfrm flipH="1">
            <a:off x="1158815" y="3377367"/>
            <a:ext cx="98417" cy="219289"/>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3" name="Straight Arrow Connector 112">
            <a:extLst>
              <a:ext uri="{FF2B5EF4-FFF2-40B4-BE49-F238E27FC236}">
                <a16:creationId xmlns:a16="http://schemas.microsoft.com/office/drawing/2014/main" id="{D9C9158A-648F-937C-07B5-CFD7D1B658A6}"/>
              </a:ext>
            </a:extLst>
          </p:cNvPr>
          <p:cNvCxnSpPr>
            <a:cxnSpLocks/>
            <a:stCxn id="14" idx="5"/>
            <a:endCxn id="18" idx="7"/>
          </p:cNvCxnSpPr>
          <p:nvPr/>
        </p:nvCxnSpPr>
        <p:spPr>
          <a:xfrm flipH="1">
            <a:off x="3002193" y="3795747"/>
            <a:ext cx="120235" cy="23565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4" name="Straight Arrow Connector 113">
            <a:extLst>
              <a:ext uri="{FF2B5EF4-FFF2-40B4-BE49-F238E27FC236}">
                <a16:creationId xmlns:a16="http://schemas.microsoft.com/office/drawing/2014/main" id="{A5AE5265-4D8F-BB80-5C12-53B6E7ADFA4D}"/>
              </a:ext>
            </a:extLst>
          </p:cNvPr>
          <p:cNvCxnSpPr>
            <a:cxnSpLocks/>
            <a:endCxn id="14" idx="1"/>
          </p:cNvCxnSpPr>
          <p:nvPr/>
        </p:nvCxnSpPr>
        <p:spPr>
          <a:xfrm>
            <a:off x="2683232" y="3231009"/>
            <a:ext cx="159234" cy="29144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a:extLst>
              <a:ext uri="{FF2B5EF4-FFF2-40B4-BE49-F238E27FC236}">
                <a16:creationId xmlns:a16="http://schemas.microsoft.com/office/drawing/2014/main" id="{95DE50EB-A28F-EBA7-CC7D-BE528D891980}"/>
              </a:ext>
            </a:extLst>
          </p:cNvPr>
          <p:cNvCxnSpPr/>
          <p:nvPr/>
        </p:nvCxnSpPr>
        <p:spPr>
          <a:xfrm flipH="1">
            <a:off x="2460773" y="3286442"/>
            <a:ext cx="85013" cy="30769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a:extLst>
              <a:ext uri="{FF2B5EF4-FFF2-40B4-BE49-F238E27FC236}">
                <a16:creationId xmlns:a16="http://schemas.microsoft.com/office/drawing/2014/main" id="{3C4003F2-7CC6-CBD8-1C82-F916D72F0905}"/>
              </a:ext>
            </a:extLst>
          </p:cNvPr>
          <p:cNvCxnSpPr/>
          <p:nvPr/>
        </p:nvCxnSpPr>
        <p:spPr>
          <a:xfrm flipH="1">
            <a:off x="1948764" y="3069036"/>
            <a:ext cx="85013" cy="30769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20" name="Oval 119">
            <a:extLst>
              <a:ext uri="{FF2B5EF4-FFF2-40B4-BE49-F238E27FC236}">
                <a16:creationId xmlns:a16="http://schemas.microsoft.com/office/drawing/2014/main" id="{9E26E547-B9C5-06A4-DDD6-6FCF8355AA2A}"/>
              </a:ext>
            </a:extLst>
          </p:cNvPr>
          <p:cNvSpPr/>
          <p:nvPr/>
        </p:nvSpPr>
        <p:spPr>
          <a:xfrm>
            <a:off x="5697765" y="2714879"/>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21" name="Oval 120">
            <a:extLst>
              <a:ext uri="{FF2B5EF4-FFF2-40B4-BE49-F238E27FC236}">
                <a16:creationId xmlns:a16="http://schemas.microsoft.com/office/drawing/2014/main" id="{503C889A-C861-B117-C7D6-D7E8F1476831}"/>
              </a:ext>
            </a:extLst>
          </p:cNvPr>
          <p:cNvSpPr/>
          <p:nvPr/>
        </p:nvSpPr>
        <p:spPr>
          <a:xfrm>
            <a:off x="4729702" y="3049017"/>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22" name="Oval 121">
            <a:extLst>
              <a:ext uri="{FF2B5EF4-FFF2-40B4-BE49-F238E27FC236}">
                <a16:creationId xmlns:a16="http://schemas.microsoft.com/office/drawing/2014/main" id="{0B1B6B67-0201-73F2-8E28-8519EF4149ED}"/>
              </a:ext>
            </a:extLst>
          </p:cNvPr>
          <p:cNvSpPr/>
          <p:nvPr/>
        </p:nvSpPr>
        <p:spPr>
          <a:xfrm>
            <a:off x="5145805" y="3329200"/>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23" name="Oval 122">
            <a:extLst>
              <a:ext uri="{FF2B5EF4-FFF2-40B4-BE49-F238E27FC236}">
                <a16:creationId xmlns:a16="http://schemas.microsoft.com/office/drawing/2014/main" id="{7B1067B4-FA0C-B6F2-0666-D8C944359BA4}"/>
              </a:ext>
            </a:extLst>
          </p:cNvPr>
          <p:cNvSpPr/>
          <p:nvPr/>
        </p:nvSpPr>
        <p:spPr>
          <a:xfrm>
            <a:off x="4621444" y="3573351"/>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24" name="Oval 123">
            <a:extLst>
              <a:ext uri="{FF2B5EF4-FFF2-40B4-BE49-F238E27FC236}">
                <a16:creationId xmlns:a16="http://schemas.microsoft.com/office/drawing/2014/main" id="{DB3303E0-CC4C-3656-E430-FF174E6BFD57}"/>
              </a:ext>
            </a:extLst>
          </p:cNvPr>
          <p:cNvSpPr/>
          <p:nvPr/>
        </p:nvSpPr>
        <p:spPr>
          <a:xfrm>
            <a:off x="6134190" y="2727223"/>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25" name="Oval 124">
            <a:extLst>
              <a:ext uri="{FF2B5EF4-FFF2-40B4-BE49-F238E27FC236}">
                <a16:creationId xmlns:a16="http://schemas.microsoft.com/office/drawing/2014/main" id="{564FB35A-456D-BBC7-F1DB-F7DDB7A4B300}"/>
              </a:ext>
            </a:extLst>
          </p:cNvPr>
          <p:cNvSpPr/>
          <p:nvPr/>
        </p:nvSpPr>
        <p:spPr>
          <a:xfrm>
            <a:off x="5867490" y="4075993"/>
            <a:ext cx="623740" cy="502092"/>
          </a:xfrm>
          <a:prstGeom prst="ellipse">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lt-LT" dirty="0"/>
              <a:t>TD</a:t>
            </a:r>
          </a:p>
        </p:txBody>
      </p:sp>
      <p:sp>
        <p:nvSpPr>
          <p:cNvPr id="126" name="Oval 125">
            <a:extLst>
              <a:ext uri="{FF2B5EF4-FFF2-40B4-BE49-F238E27FC236}">
                <a16:creationId xmlns:a16="http://schemas.microsoft.com/office/drawing/2014/main" id="{B5E6EBF9-3070-8096-62E4-28807BAED0E7}"/>
              </a:ext>
            </a:extLst>
          </p:cNvPr>
          <p:cNvSpPr/>
          <p:nvPr/>
        </p:nvSpPr>
        <p:spPr>
          <a:xfrm>
            <a:off x="6111114" y="3617131"/>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27" name="Oval 126">
            <a:extLst>
              <a:ext uri="{FF2B5EF4-FFF2-40B4-BE49-F238E27FC236}">
                <a16:creationId xmlns:a16="http://schemas.microsoft.com/office/drawing/2014/main" id="{05EEE061-5970-DABB-E88A-73D9AA80EA58}"/>
              </a:ext>
            </a:extLst>
          </p:cNvPr>
          <p:cNvSpPr/>
          <p:nvPr/>
        </p:nvSpPr>
        <p:spPr>
          <a:xfrm>
            <a:off x="6585057" y="3499145"/>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28" name="Oval 127">
            <a:extLst>
              <a:ext uri="{FF2B5EF4-FFF2-40B4-BE49-F238E27FC236}">
                <a16:creationId xmlns:a16="http://schemas.microsoft.com/office/drawing/2014/main" id="{B1B02DA7-DB64-80CC-A81E-B61A27414C9D}"/>
              </a:ext>
            </a:extLst>
          </p:cNvPr>
          <p:cNvSpPr/>
          <p:nvPr/>
        </p:nvSpPr>
        <p:spPr>
          <a:xfrm>
            <a:off x="6629532" y="4028616"/>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cxnSp>
        <p:nvCxnSpPr>
          <p:cNvPr id="132" name="Straight Arrow Connector 131">
            <a:extLst>
              <a:ext uri="{FF2B5EF4-FFF2-40B4-BE49-F238E27FC236}">
                <a16:creationId xmlns:a16="http://schemas.microsoft.com/office/drawing/2014/main" id="{21B44EE8-79F6-2957-BABB-877A027B8190}"/>
              </a:ext>
            </a:extLst>
          </p:cNvPr>
          <p:cNvCxnSpPr>
            <a:cxnSpLocks/>
          </p:cNvCxnSpPr>
          <p:nvPr/>
        </p:nvCxnSpPr>
        <p:spPr>
          <a:xfrm flipH="1">
            <a:off x="6399062" y="4444254"/>
            <a:ext cx="435095" cy="10234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4" name="Straight Arrow Connector 133">
            <a:extLst>
              <a:ext uri="{FF2B5EF4-FFF2-40B4-BE49-F238E27FC236}">
                <a16:creationId xmlns:a16="http://schemas.microsoft.com/office/drawing/2014/main" id="{3101E5DF-411D-3258-89FA-DE3685F62881}"/>
              </a:ext>
            </a:extLst>
          </p:cNvPr>
          <p:cNvCxnSpPr>
            <a:cxnSpLocks/>
            <a:stCxn id="126" idx="2"/>
          </p:cNvCxnSpPr>
          <p:nvPr/>
        </p:nvCxnSpPr>
        <p:spPr>
          <a:xfrm flipH="1">
            <a:off x="6031673" y="3810381"/>
            <a:ext cx="79441" cy="28922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6" name="Straight Arrow Connector 135">
            <a:extLst>
              <a:ext uri="{FF2B5EF4-FFF2-40B4-BE49-F238E27FC236}">
                <a16:creationId xmlns:a16="http://schemas.microsoft.com/office/drawing/2014/main" id="{5BD6C2BE-BD11-9F25-D317-A0A52C15D04B}"/>
              </a:ext>
            </a:extLst>
          </p:cNvPr>
          <p:cNvCxnSpPr>
            <a:cxnSpLocks/>
          </p:cNvCxnSpPr>
          <p:nvPr/>
        </p:nvCxnSpPr>
        <p:spPr>
          <a:xfrm flipH="1">
            <a:off x="6366255" y="3893650"/>
            <a:ext cx="360394" cy="25760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8" name="Straight Arrow Connector 137">
            <a:extLst>
              <a:ext uri="{FF2B5EF4-FFF2-40B4-BE49-F238E27FC236}">
                <a16:creationId xmlns:a16="http://schemas.microsoft.com/office/drawing/2014/main" id="{076D8B26-A47B-CA1C-E03B-C389D2352201}"/>
              </a:ext>
            </a:extLst>
          </p:cNvPr>
          <p:cNvCxnSpPr>
            <a:cxnSpLocks/>
            <a:stCxn id="128" idx="7"/>
          </p:cNvCxnSpPr>
          <p:nvPr/>
        </p:nvCxnSpPr>
        <p:spPr>
          <a:xfrm flipH="1" flipV="1">
            <a:off x="6929072" y="3818683"/>
            <a:ext cx="38404" cy="26653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0" name="Straight Arrow Connector 139">
            <a:extLst>
              <a:ext uri="{FF2B5EF4-FFF2-40B4-BE49-F238E27FC236}">
                <a16:creationId xmlns:a16="http://schemas.microsoft.com/office/drawing/2014/main" id="{B71B8C8F-C758-D7FA-58F7-A9A9300C91E7}"/>
              </a:ext>
            </a:extLst>
          </p:cNvPr>
          <p:cNvCxnSpPr>
            <a:cxnSpLocks/>
          </p:cNvCxnSpPr>
          <p:nvPr/>
        </p:nvCxnSpPr>
        <p:spPr>
          <a:xfrm flipH="1">
            <a:off x="6360555" y="3514284"/>
            <a:ext cx="273085" cy="7564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2" name="Straight Arrow Connector 141">
            <a:extLst>
              <a:ext uri="{FF2B5EF4-FFF2-40B4-BE49-F238E27FC236}">
                <a16:creationId xmlns:a16="http://schemas.microsoft.com/office/drawing/2014/main" id="{E0592852-EE83-BFD9-14FB-71F9AE613002}"/>
              </a:ext>
            </a:extLst>
          </p:cNvPr>
          <p:cNvCxnSpPr>
            <a:cxnSpLocks/>
          </p:cNvCxnSpPr>
          <p:nvPr/>
        </p:nvCxnSpPr>
        <p:spPr>
          <a:xfrm flipH="1" flipV="1">
            <a:off x="6328261" y="3836016"/>
            <a:ext cx="436381" cy="42018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44" name="TextBox 143">
            <a:extLst>
              <a:ext uri="{FF2B5EF4-FFF2-40B4-BE49-F238E27FC236}">
                <a16:creationId xmlns:a16="http://schemas.microsoft.com/office/drawing/2014/main" id="{24FC1822-CDB9-573B-B8DE-5B4AC66ECDB0}"/>
              </a:ext>
            </a:extLst>
          </p:cNvPr>
          <p:cNvSpPr txBox="1"/>
          <p:nvPr/>
        </p:nvSpPr>
        <p:spPr>
          <a:xfrm flipH="1">
            <a:off x="4735566" y="5066908"/>
            <a:ext cx="2263848" cy="369332"/>
          </a:xfrm>
          <a:prstGeom prst="rect">
            <a:avLst/>
          </a:prstGeom>
          <a:noFill/>
        </p:spPr>
        <p:txBody>
          <a:bodyPr wrap="square" rtlCol="0">
            <a:spAutoFit/>
          </a:bodyPr>
          <a:lstStyle/>
          <a:p>
            <a:r>
              <a:rPr lang="lt-LT" dirty="0"/>
              <a:t>Poliarizuota klasė</a:t>
            </a:r>
          </a:p>
        </p:txBody>
      </p:sp>
      <p:sp>
        <p:nvSpPr>
          <p:cNvPr id="4" name="Oval 3">
            <a:extLst>
              <a:ext uri="{FF2B5EF4-FFF2-40B4-BE49-F238E27FC236}">
                <a16:creationId xmlns:a16="http://schemas.microsoft.com/office/drawing/2014/main" id="{9F196C8B-4EA0-2966-B76A-1751A2B3A0E8}"/>
              </a:ext>
            </a:extLst>
          </p:cNvPr>
          <p:cNvSpPr/>
          <p:nvPr/>
        </p:nvSpPr>
        <p:spPr>
          <a:xfrm>
            <a:off x="9377331" y="2349974"/>
            <a:ext cx="1184918" cy="906832"/>
          </a:xfrm>
          <a:prstGeom prst="ellips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5" name="Oval 4">
            <a:extLst>
              <a:ext uri="{FF2B5EF4-FFF2-40B4-BE49-F238E27FC236}">
                <a16:creationId xmlns:a16="http://schemas.microsoft.com/office/drawing/2014/main" id="{A79CCA22-F909-F3ED-D975-373EBB081FCA}"/>
              </a:ext>
            </a:extLst>
          </p:cNvPr>
          <p:cNvSpPr/>
          <p:nvPr/>
        </p:nvSpPr>
        <p:spPr>
          <a:xfrm>
            <a:off x="8182380" y="2853633"/>
            <a:ext cx="1381651" cy="1220102"/>
          </a:xfrm>
          <a:prstGeom prst="ellips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1" name="Oval 10">
            <a:extLst>
              <a:ext uri="{FF2B5EF4-FFF2-40B4-BE49-F238E27FC236}">
                <a16:creationId xmlns:a16="http://schemas.microsoft.com/office/drawing/2014/main" id="{78AB8E81-7F31-C34C-AD68-6355AAEF8546}"/>
              </a:ext>
            </a:extLst>
          </p:cNvPr>
          <p:cNvSpPr/>
          <p:nvPr/>
        </p:nvSpPr>
        <p:spPr>
          <a:xfrm>
            <a:off x="9540275" y="2771480"/>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5" name="Oval 14">
            <a:extLst>
              <a:ext uri="{FF2B5EF4-FFF2-40B4-BE49-F238E27FC236}">
                <a16:creationId xmlns:a16="http://schemas.microsoft.com/office/drawing/2014/main" id="{C462AE10-79F0-A0B7-621E-9E75C08B7B8E}"/>
              </a:ext>
            </a:extLst>
          </p:cNvPr>
          <p:cNvSpPr/>
          <p:nvPr/>
        </p:nvSpPr>
        <p:spPr>
          <a:xfrm>
            <a:off x="8565302" y="2946968"/>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6" name="Oval 15">
            <a:extLst>
              <a:ext uri="{FF2B5EF4-FFF2-40B4-BE49-F238E27FC236}">
                <a16:creationId xmlns:a16="http://schemas.microsoft.com/office/drawing/2014/main" id="{04264E0F-5D26-6352-893B-AF7E7E3D148B}"/>
              </a:ext>
            </a:extLst>
          </p:cNvPr>
          <p:cNvSpPr/>
          <p:nvPr/>
        </p:nvSpPr>
        <p:spPr>
          <a:xfrm>
            <a:off x="8981405" y="3227151"/>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7" name="Oval 16">
            <a:extLst>
              <a:ext uri="{FF2B5EF4-FFF2-40B4-BE49-F238E27FC236}">
                <a16:creationId xmlns:a16="http://schemas.microsoft.com/office/drawing/2014/main" id="{419AA8BF-BDC3-013B-859C-8E6149CED431}"/>
              </a:ext>
            </a:extLst>
          </p:cNvPr>
          <p:cNvSpPr/>
          <p:nvPr/>
        </p:nvSpPr>
        <p:spPr>
          <a:xfrm>
            <a:off x="8457044" y="3471302"/>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9" name="Oval 18">
            <a:extLst>
              <a:ext uri="{FF2B5EF4-FFF2-40B4-BE49-F238E27FC236}">
                <a16:creationId xmlns:a16="http://schemas.microsoft.com/office/drawing/2014/main" id="{43C8CEBF-351C-6FE4-34EF-2237125A982C}"/>
              </a:ext>
            </a:extLst>
          </p:cNvPr>
          <p:cNvSpPr/>
          <p:nvPr/>
        </p:nvSpPr>
        <p:spPr>
          <a:xfrm>
            <a:off x="9929767" y="2467134"/>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0" name="Oval 19">
            <a:extLst>
              <a:ext uri="{FF2B5EF4-FFF2-40B4-BE49-F238E27FC236}">
                <a16:creationId xmlns:a16="http://schemas.microsoft.com/office/drawing/2014/main" id="{FF4CDB47-F96D-09CE-A75A-3722524313CA}"/>
              </a:ext>
            </a:extLst>
          </p:cNvPr>
          <p:cNvSpPr/>
          <p:nvPr/>
        </p:nvSpPr>
        <p:spPr>
          <a:xfrm>
            <a:off x="8918194" y="4269404"/>
            <a:ext cx="623740" cy="502092"/>
          </a:xfrm>
          <a:prstGeom prst="ellipse">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lt-LT" dirty="0"/>
              <a:t>TD</a:t>
            </a:r>
          </a:p>
        </p:txBody>
      </p:sp>
      <p:sp>
        <p:nvSpPr>
          <p:cNvPr id="31" name="Oval 30">
            <a:extLst>
              <a:ext uri="{FF2B5EF4-FFF2-40B4-BE49-F238E27FC236}">
                <a16:creationId xmlns:a16="http://schemas.microsoft.com/office/drawing/2014/main" id="{94165E94-5D28-2D1D-E6FE-4B6B64E68DED}"/>
              </a:ext>
            </a:extLst>
          </p:cNvPr>
          <p:cNvSpPr/>
          <p:nvPr/>
        </p:nvSpPr>
        <p:spPr>
          <a:xfrm>
            <a:off x="9619026" y="3286442"/>
            <a:ext cx="1381651" cy="1220102"/>
          </a:xfrm>
          <a:prstGeom prst="ellips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2" name="Oval 31">
            <a:extLst>
              <a:ext uri="{FF2B5EF4-FFF2-40B4-BE49-F238E27FC236}">
                <a16:creationId xmlns:a16="http://schemas.microsoft.com/office/drawing/2014/main" id="{F643BA69-1EDC-6432-CFE8-935FA350E576}"/>
              </a:ext>
            </a:extLst>
          </p:cNvPr>
          <p:cNvSpPr/>
          <p:nvPr/>
        </p:nvSpPr>
        <p:spPr>
          <a:xfrm>
            <a:off x="10258787" y="3880485"/>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3" name="Oval 32">
            <a:extLst>
              <a:ext uri="{FF2B5EF4-FFF2-40B4-BE49-F238E27FC236}">
                <a16:creationId xmlns:a16="http://schemas.microsoft.com/office/drawing/2014/main" id="{A8CB1A40-C6C5-77D2-1C56-04B524D99785}"/>
              </a:ext>
            </a:extLst>
          </p:cNvPr>
          <p:cNvSpPr/>
          <p:nvPr/>
        </p:nvSpPr>
        <p:spPr>
          <a:xfrm>
            <a:off x="9948183" y="3372895"/>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4" name="Oval 33">
            <a:extLst>
              <a:ext uri="{FF2B5EF4-FFF2-40B4-BE49-F238E27FC236}">
                <a16:creationId xmlns:a16="http://schemas.microsoft.com/office/drawing/2014/main" id="{B2C25399-C1BC-5BF8-0B88-7FB106E0BDF5}"/>
              </a:ext>
            </a:extLst>
          </p:cNvPr>
          <p:cNvSpPr/>
          <p:nvPr/>
        </p:nvSpPr>
        <p:spPr>
          <a:xfrm>
            <a:off x="10428402" y="3483454"/>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5" name="Oval 34">
            <a:extLst>
              <a:ext uri="{FF2B5EF4-FFF2-40B4-BE49-F238E27FC236}">
                <a16:creationId xmlns:a16="http://schemas.microsoft.com/office/drawing/2014/main" id="{5F6577FE-5C1E-66B0-02D8-2E662938F269}"/>
              </a:ext>
            </a:extLst>
          </p:cNvPr>
          <p:cNvSpPr/>
          <p:nvPr/>
        </p:nvSpPr>
        <p:spPr>
          <a:xfrm>
            <a:off x="9839925" y="3897229"/>
            <a:ext cx="395926" cy="38649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6" name="TextBox 35">
            <a:extLst>
              <a:ext uri="{FF2B5EF4-FFF2-40B4-BE49-F238E27FC236}">
                <a16:creationId xmlns:a16="http://schemas.microsoft.com/office/drawing/2014/main" id="{6E0F31EE-6ED4-E827-6296-72DF9D11B796}"/>
              </a:ext>
            </a:extLst>
          </p:cNvPr>
          <p:cNvSpPr txBox="1"/>
          <p:nvPr/>
        </p:nvSpPr>
        <p:spPr>
          <a:xfrm flipH="1">
            <a:off x="8570450" y="5124213"/>
            <a:ext cx="2263848" cy="369332"/>
          </a:xfrm>
          <a:prstGeom prst="rect">
            <a:avLst/>
          </a:prstGeom>
          <a:noFill/>
        </p:spPr>
        <p:txBody>
          <a:bodyPr wrap="square" rtlCol="0">
            <a:spAutoFit/>
          </a:bodyPr>
          <a:lstStyle/>
          <a:p>
            <a:r>
              <a:rPr lang="lt-LT" dirty="0"/>
              <a:t>Vienišumas klasėje</a:t>
            </a:r>
          </a:p>
        </p:txBody>
      </p:sp>
    </p:spTree>
    <p:extLst>
      <p:ext uri="{BB962C8B-B14F-4D97-AF65-F5344CB8AC3E}">
        <p14:creationId xmlns:p14="http://schemas.microsoft.com/office/powerpoint/2010/main" val="2657795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8E725-DE4A-FF2F-BF69-3924C71DC3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BE06D4-E4AF-7A94-A8D3-C6AF0F01A202}"/>
              </a:ext>
            </a:extLst>
          </p:cNvPr>
          <p:cNvSpPr>
            <a:spLocks noGrp="1"/>
          </p:cNvSpPr>
          <p:nvPr>
            <p:ph type="title"/>
          </p:nvPr>
        </p:nvSpPr>
        <p:spPr>
          <a:xfrm>
            <a:off x="838200" y="135592"/>
            <a:ext cx="10515600" cy="1325563"/>
          </a:xfrm>
        </p:spPr>
        <p:txBody>
          <a:bodyPr/>
          <a:lstStyle/>
          <a:p>
            <a:r>
              <a:rPr lang="lt-LT" b="1" dirty="0"/>
              <a:t>Tyrimo tikslas ir objektas</a:t>
            </a:r>
          </a:p>
        </p:txBody>
      </p:sp>
      <p:sp>
        <p:nvSpPr>
          <p:cNvPr id="3" name="Content Placeholder 2">
            <a:extLst>
              <a:ext uri="{FF2B5EF4-FFF2-40B4-BE49-F238E27FC236}">
                <a16:creationId xmlns:a16="http://schemas.microsoft.com/office/drawing/2014/main" id="{DEA2B40C-3AD4-505D-48F2-DFF6CAB59EE6}"/>
              </a:ext>
            </a:extLst>
          </p:cNvPr>
          <p:cNvSpPr>
            <a:spLocks noGrp="1"/>
          </p:cNvSpPr>
          <p:nvPr>
            <p:ph idx="1"/>
          </p:nvPr>
        </p:nvSpPr>
        <p:spPr>
          <a:xfrm>
            <a:off x="838200" y="1461155"/>
            <a:ext cx="10515600" cy="4715808"/>
          </a:xfrm>
        </p:spPr>
        <p:txBody>
          <a:bodyPr/>
          <a:lstStyle/>
          <a:p>
            <a:r>
              <a:rPr lang="lt-LT" b="1" dirty="0"/>
              <a:t>Koks šio tyrimo </a:t>
            </a:r>
            <a:r>
              <a:rPr lang="lt-LT" b="1" u="sng" dirty="0"/>
              <a:t>tikslas</a:t>
            </a:r>
            <a:r>
              <a:rPr lang="lt-LT" b="1" dirty="0"/>
              <a:t>?</a:t>
            </a:r>
          </a:p>
          <a:p>
            <a:pPr marL="0" indent="0" algn="just">
              <a:buNone/>
            </a:pPr>
            <a:r>
              <a:rPr lang="lt-LT" sz="3600" dirty="0">
                <a:effectLst/>
                <a:ea typeface="Times New Roman" panose="02020603050405020304" pitchFamily="18" charset="0"/>
                <a:cs typeface="Arial" panose="020B0604020202020204" pitchFamily="34" charset="0"/>
              </a:rPr>
              <a:t>Atskleisti santykių mokykloje specifiškumą mokinių patiriamo (ne)susvetimėjimo atžvilgiu, išryškinant prielaidas dialogiško santykio atsiradimui.</a:t>
            </a:r>
          </a:p>
          <a:p>
            <a:pPr algn="just">
              <a:lnSpc>
                <a:spcPct val="200000"/>
              </a:lnSpc>
            </a:pPr>
            <a:r>
              <a:rPr lang="lt-LT" b="1" dirty="0">
                <a:ea typeface="Times New Roman" panose="02020603050405020304" pitchFamily="18" charset="0"/>
                <a:cs typeface="Arial" panose="020B0604020202020204" pitchFamily="34" charset="0"/>
              </a:rPr>
              <a:t>Koks šio tyrimo </a:t>
            </a:r>
            <a:r>
              <a:rPr lang="lt-LT" b="1" u="sng" dirty="0">
                <a:ea typeface="Times New Roman" panose="02020603050405020304" pitchFamily="18" charset="0"/>
                <a:cs typeface="Arial" panose="020B0604020202020204" pitchFamily="34" charset="0"/>
              </a:rPr>
              <a:t>objektas</a:t>
            </a:r>
            <a:r>
              <a:rPr lang="lt-LT" b="1" dirty="0">
                <a:ea typeface="Times New Roman" panose="02020603050405020304" pitchFamily="18" charset="0"/>
                <a:cs typeface="Arial" panose="020B0604020202020204" pitchFamily="34" charset="0"/>
              </a:rPr>
              <a:t>?</a:t>
            </a:r>
          </a:p>
          <a:p>
            <a:pPr marL="0" indent="0" algn="just">
              <a:buNone/>
            </a:pPr>
            <a:r>
              <a:rPr lang="lt-LT" sz="3600" dirty="0"/>
              <a:t>Santykio mokykloje tarp mokinio ir bendraklasių, mokinio ir mokytojų, mokinio ir mokymosi veiklos formavimas(is). </a:t>
            </a:r>
            <a:endParaRPr lang="lt-LT" sz="3600" b="1" dirty="0">
              <a:effectLst/>
              <a:ea typeface="Times New Roman" panose="02020603050405020304" pitchFamily="18" charset="0"/>
              <a:cs typeface="Arial" panose="020B0604020202020204" pitchFamily="34" charset="0"/>
            </a:endParaRPr>
          </a:p>
        </p:txBody>
      </p:sp>
      <p:sp>
        <p:nvSpPr>
          <p:cNvPr id="5" name="TextBox 4">
            <a:extLst>
              <a:ext uri="{FF2B5EF4-FFF2-40B4-BE49-F238E27FC236}">
                <a16:creationId xmlns:a16="http://schemas.microsoft.com/office/drawing/2014/main" id="{C03614C6-B1E0-0973-B3E2-D192FA68F758}"/>
              </a:ext>
            </a:extLst>
          </p:cNvPr>
          <p:cNvSpPr txBox="1"/>
          <p:nvPr/>
        </p:nvSpPr>
        <p:spPr>
          <a:xfrm>
            <a:off x="341721" y="6127234"/>
            <a:ext cx="10150311" cy="369332"/>
          </a:xfrm>
          <a:prstGeom prst="rect">
            <a:avLst/>
          </a:prstGeom>
          <a:noFill/>
        </p:spPr>
        <p:txBody>
          <a:bodyPr wrap="square">
            <a:spAutoFit/>
          </a:bodyPr>
          <a:lstStyle/>
          <a:p>
            <a:r>
              <a:rPr lang="lt-LT" dirty="0">
                <a:solidFill>
                  <a:schemeClr val="bg1">
                    <a:lumMod val="65000"/>
                  </a:schemeClr>
                </a:solidFill>
              </a:rPr>
              <a:t>„Santykio formavimas(is) Lietuvos bendrojo ugdymo mokykloje: tarp dialogo ir susvetimėjimo“</a:t>
            </a:r>
          </a:p>
        </p:txBody>
      </p:sp>
    </p:spTree>
    <p:extLst>
      <p:ext uri="{BB962C8B-B14F-4D97-AF65-F5344CB8AC3E}">
        <p14:creationId xmlns:p14="http://schemas.microsoft.com/office/powerpoint/2010/main" val="2957597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98305-30FF-99AC-B739-B522247A1120}"/>
              </a:ext>
            </a:extLst>
          </p:cNvPr>
          <p:cNvSpPr>
            <a:spLocks noGrp="1"/>
          </p:cNvSpPr>
          <p:nvPr>
            <p:ph type="title"/>
          </p:nvPr>
        </p:nvSpPr>
        <p:spPr/>
        <p:txBody>
          <a:bodyPr/>
          <a:lstStyle/>
          <a:p>
            <a:r>
              <a:rPr lang="lt-LT" b="1" dirty="0"/>
              <a:t>Publikacijos/pranešimai disertacinio darbo tema</a:t>
            </a:r>
          </a:p>
        </p:txBody>
      </p:sp>
      <p:sp>
        <p:nvSpPr>
          <p:cNvPr id="3" name="Content Placeholder 2">
            <a:extLst>
              <a:ext uri="{FF2B5EF4-FFF2-40B4-BE49-F238E27FC236}">
                <a16:creationId xmlns:a16="http://schemas.microsoft.com/office/drawing/2014/main" id="{39799913-ECDD-9647-1ADC-8D97514351B8}"/>
              </a:ext>
            </a:extLst>
          </p:cNvPr>
          <p:cNvSpPr>
            <a:spLocks noGrp="1"/>
          </p:cNvSpPr>
          <p:nvPr>
            <p:ph idx="1"/>
          </p:nvPr>
        </p:nvSpPr>
        <p:spPr/>
        <p:txBody>
          <a:bodyPr>
            <a:normAutofit fontScale="92500" lnSpcReduction="20000"/>
          </a:bodyPr>
          <a:lstStyle/>
          <a:p>
            <a:r>
              <a:rPr lang="lt-LT" b="1" dirty="0"/>
              <a:t>Publikacijos</a:t>
            </a:r>
          </a:p>
          <a:p>
            <a:pPr marL="0" lvl="0" indent="0" algn="just">
              <a:lnSpc>
                <a:spcPct val="107000"/>
              </a:lnSpc>
              <a:spcAft>
                <a:spcPts val="800"/>
              </a:spcAft>
              <a:buNone/>
            </a:pPr>
            <a:r>
              <a:rPr lang="lt-LT" sz="1800" kern="100" dirty="0">
                <a:solidFill>
                  <a:srgbClr val="222222"/>
                </a:solidFill>
                <a:effectLst/>
                <a:highlight>
                  <a:srgbClr val="FFFFFF"/>
                </a:highlight>
                <a:latin typeface="Times New Roman" panose="02020603050405020304" pitchFamily="18" charset="0"/>
                <a:ea typeface="Calibri" panose="020F0502020204030204" pitchFamily="34" charset="0"/>
                <a:cs typeface="Arial" panose="020B0604020202020204" pitchFamily="34" charset="0"/>
              </a:rPr>
              <a:t>Labokas, J. (2023). (Ne) susvetimėjimas Lietuvos mokyklose: keturių abiturientų atvejų analizė. </a:t>
            </a:r>
            <a:r>
              <a:rPr lang="lt-LT" sz="1800" i="1" kern="100" dirty="0">
                <a:solidFill>
                  <a:srgbClr val="222222"/>
                </a:solidFill>
                <a:effectLst/>
                <a:highlight>
                  <a:srgbClr val="FFFFFF"/>
                </a:highlight>
                <a:latin typeface="Times New Roman" panose="02020603050405020304" pitchFamily="18" charset="0"/>
                <a:ea typeface="Calibri" panose="020F0502020204030204" pitchFamily="34" charset="0"/>
                <a:cs typeface="Arial" panose="020B0604020202020204" pitchFamily="34" charset="0"/>
              </a:rPr>
              <a:t>Acta Paedagogica Vilnensia.</a:t>
            </a:r>
            <a:r>
              <a:rPr lang="lt-LT" sz="1800" kern="100" dirty="0">
                <a:solidFill>
                  <a:srgbClr val="222222"/>
                </a:solidFill>
                <a:effectLst/>
                <a:highlight>
                  <a:srgbClr val="FFFFFF"/>
                </a:highlight>
                <a:latin typeface="Times New Roman" panose="02020603050405020304" pitchFamily="18" charset="0"/>
                <a:ea typeface="Calibri" panose="020F0502020204030204" pitchFamily="34" charset="0"/>
                <a:cs typeface="Arial" panose="020B0604020202020204" pitchFamily="34" charset="0"/>
              </a:rPr>
              <a:t>, </a:t>
            </a:r>
            <a:r>
              <a:rPr lang="lt-LT" sz="1800" i="1" kern="100" dirty="0">
                <a:solidFill>
                  <a:srgbClr val="222222"/>
                </a:solidFill>
                <a:effectLst/>
                <a:highlight>
                  <a:srgbClr val="FFFFFF"/>
                </a:highlight>
                <a:latin typeface="Times New Roman" panose="02020603050405020304" pitchFamily="18" charset="0"/>
                <a:ea typeface="Calibri" panose="020F0502020204030204" pitchFamily="34" charset="0"/>
                <a:cs typeface="Arial" panose="020B0604020202020204" pitchFamily="34" charset="0"/>
              </a:rPr>
              <a:t>51</a:t>
            </a:r>
            <a:r>
              <a:rPr lang="lt-LT" sz="1800" kern="100" dirty="0">
                <a:solidFill>
                  <a:srgbClr val="222222"/>
                </a:solidFill>
                <a:effectLst/>
                <a:highlight>
                  <a:srgbClr val="FFFFFF"/>
                </a:highlight>
                <a:latin typeface="Times New Roman" panose="02020603050405020304" pitchFamily="18" charset="0"/>
                <a:ea typeface="Calibri" panose="020F0502020204030204" pitchFamily="34" charset="0"/>
                <a:cs typeface="Arial" panose="020B0604020202020204" pitchFamily="34" charset="0"/>
              </a:rPr>
              <a:t>, 199-214.</a:t>
            </a:r>
            <a:endParaRPr lang="lt-LT" sz="18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07000"/>
              </a:lnSpc>
              <a:spcAft>
                <a:spcPts val="800"/>
              </a:spcAft>
              <a:buNone/>
            </a:pPr>
            <a:r>
              <a:rPr lang="lt-LT" sz="1800" kern="100" dirty="0">
                <a:solidFill>
                  <a:srgbClr val="222222"/>
                </a:solidFill>
                <a:effectLst/>
                <a:highlight>
                  <a:srgbClr val="FFFFFF"/>
                </a:highlight>
                <a:latin typeface="Times New Roman" panose="02020603050405020304" pitchFamily="18" charset="0"/>
                <a:ea typeface="Calibri" panose="020F0502020204030204" pitchFamily="34" charset="0"/>
                <a:cs typeface="Arial" panose="020B0604020202020204" pitchFamily="34" charset="0"/>
              </a:rPr>
              <a:t>Labokas, J. (2024). Students’ Alienation from Learning Activity: Some Insights from High-School Seniors’ Study in Lithuania. </a:t>
            </a:r>
            <a:r>
              <a:rPr lang="lt-LT" sz="1800" i="1" kern="100" dirty="0">
                <a:solidFill>
                  <a:srgbClr val="222222"/>
                </a:solidFill>
                <a:effectLst/>
                <a:highlight>
                  <a:srgbClr val="FFFFFF"/>
                </a:highlight>
                <a:latin typeface="Times New Roman" panose="02020603050405020304" pitchFamily="18" charset="0"/>
                <a:ea typeface="Calibri" panose="020F0502020204030204" pitchFamily="34" charset="0"/>
                <a:cs typeface="Arial" panose="020B0604020202020204" pitchFamily="34" charset="0"/>
              </a:rPr>
              <a:t>Journal of Education Culture and Society</a:t>
            </a:r>
            <a:r>
              <a:rPr lang="lt-LT" sz="1800" kern="100" dirty="0">
                <a:solidFill>
                  <a:srgbClr val="222222"/>
                </a:solidFill>
                <a:effectLst/>
                <a:highlight>
                  <a:srgbClr val="FFFFFF"/>
                </a:highlight>
                <a:latin typeface="Times New Roman" panose="02020603050405020304" pitchFamily="18" charset="0"/>
                <a:ea typeface="Calibri" panose="020F0502020204030204" pitchFamily="34" charset="0"/>
                <a:cs typeface="Arial" panose="020B0604020202020204" pitchFamily="34" charset="0"/>
              </a:rPr>
              <a:t>, </a:t>
            </a:r>
            <a:r>
              <a:rPr lang="lt-LT" sz="1800" i="1" kern="100" dirty="0">
                <a:solidFill>
                  <a:srgbClr val="222222"/>
                </a:solidFill>
                <a:effectLst/>
                <a:highlight>
                  <a:srgbClr val="FFFFFF"/>
                </a:highlight>
                <a:latin typeface="Times New Roman" panose="02020603050405020304" pitchFamily="18" charset="0"/>
                <a:ea typeface="Calibri" panose="020F0502020204030204" pitchFamily="34" charset="0"/>
                <a:cs typeface="Arial" panose="020B0604020202020204" pitchFamily="34" charset="0"/>
              </a:rPr>
              <a:t>15</a:t>
            </a:r>
            <a:r>
              <a:rPr lang="lt-LT" sz="1800" kern="100" dirty="0">
                <a:solidFill>
                  <a:srgbClr val="222222"/>
                </a:solidFill>
                <a:effectLst/>
                <a:highlight>
                  <a:srgbClr val="FFFFFF"/>
                </a:highlight>
                <a:latin typeface="Times New Roman" panose="02020603050405020304" pitchFamily="18" charset="0"/>
                <a:ea typeface="Calibri" panose="020F0502020204030204" pitchFamily="34" charset="0"/>
                <a:cs typeface="Arial" panose="020B0604020202020204" pitchFamily="34" charset="0"/>
              </a:rPr>
              <a:t>(1), 549-555.</a:t>
            </a:r>
            <a:endParaRPr lang="lt-LT" b="1" dirty="0"/>
          </a:p>
          <a:p>
            <a:r>
              <a:rPr lang="lt-LT" b="1" dirty="0"/>
              <a:t>Pranešimai</a:t>
            </a:r>
          </a:p>
          <a:p>
            <a:pPr marL="0" lvl="0" indent="0" algn="just">
              <a:lnSpc>
                <a:spcPct val="115000"/>
              </a:lnSpc>
              <a:spcAft>
                <a:spcPts val="800"/>
              </a:spcAft>
              <a:buNone/>
            </a:pPr>
            <a:r>
              <a:rPr lang="lt-LT" sz="1800" kern="100" dirty="0">
                <a:effectLst/>
                <a:latin typeface="Times New Roman" panose="02020603050405020304" pitchFamily="18" charset="0"/>
                <a:ea typeface="Calibri" panose="020F0502020204030204" pitchFamily="34" charset="0"/>
                <a:cs typeface="Arial" panose="020B0604020202020204" pitchFamily="34" charset="0"/>
              </a:rPr>
              <a:t>(LETA) 2021 m. spalio 8 - 9 d. ,,SUSVETIMĖJIMO TEMA MARTINO BUBERIO DARBUOSE: KUO TAI AKTUALU EDUKOLOGIJOJE?‚‘</a:t>
            </a:r>
            <a:endParaRPr lang="lt-LT" sz="18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15000"/>
              </a:lnSpc>
              <a:spcAft>
                <a:spcPts val="800"/>
              </a:spcAft>
              <a:buNone/>
            </a:pPr>
            <a:r>
              <a:rPr lang="lt-LT" sz="1800" kern="100" dirty="0">
                <a:effectLst/>
                <a:latin typeface="Times New Roman" panose="02020603050405020304" pitchFamily="18" charset="0"/>
                <a:ea typeface="Calibri" panose="020F0502020204030204" pitchFamily="34" charset="0"/>
                <a:cs typeface="Arial" panose="020B0604020202020204" pitchFamily="34" charset="0"/>
              </a:rPr>
              <a:t>(LETA) 2023 m. spalio 12–13 d. „SUSVETIMĖJIMO REIŠKINYS LIETUVOS MOKYKLOSE: KELIOS ĮŽVALGOS IŠ ATLIKTO TYRIMO“.</a:t>
            </a:r>
            <a:endParaRPr lang="lt-LT" sz="18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15000"/>
              </a:lnSpc>
              <a:spcAft>
                <a:spcPts val="800"/>
              </a:spcAft>
              <a:buNone/>
            </a:pPr>
            <a:r>
              <a:rPr lang="lt-LT" sz="1800" kern="100" dirty="0">
                <a:effectLst/>
                <a:latin typeface="Times New Roman" panose="02020603050405020304" pitchFamily="18" charset="0"/>
                <a:ea typeface="Calibri" panose="020F0502020204030204" pitchFamily="34" charset="0"/>
                <a:cs typeface="Arial" panose="020B0604020202020204" pitchFamily="34" charset="0"/>
              </a:rPr>
              <a:t>(ICERI) 13th - 15th November 2023, Spain, Seville. „FIGHTING THE SCHOOL ALIENATION: WHAT DO GOOD TEACHERS DO?“</a:t>
            </a:r>
            <a:endParaRPr lang="lt-LT" sz="1800" kern="1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lt-LT" b="1" dirty="0"/>
          </a:p>
        </p:txBody>
      </p:sp>
    </p:spTree>
    <p:extLst>
      <p:ext uri="{BB962C8B-B14F-4D97-AF65-F5344CB8AC3E}">
        <p14:creationId xmlns:p14="http://schemas.microsoft.com/office/powerpoint/2010/main" val="2950790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5E00F-D4C0-D8EC-0F5E-C0484C7184DA}"/>
              </a:ext>
            </a:extLst>
          </p:cNvPr>
          <p:cNvSpPr>
            <a:spLocks noGrp="1"/>
          </p:cNvSpPr>
          <p:nvPr>
            <p:ph type="title"/>
          </p:nvPr>
        </p:nvSpPr>
        <p:spPr>
          <a:xfrm>
            <a:off x="838200" y="135592"/>
            <a:ext cx="10515600" cy="1325563"/>
          </a:xfrm>
        </p:spPr>
        <p:txBody>
          <a:bodyPr/>
          <a:lstStyle/>
          <a:p>
            <a:r>
              <a:rPr lang="lt-LT" b="1" dirty="0"/>
              <a:t>Tyrimo tikslas</a:t>
            </a:r>
          </a:p>
        </p:txBody>
      </p:sp>
      <p:sp>
        <p:nvSpPr>
          <p:cNvPr id="3" name="Content Placeholder 2">
            <a:extLst>
              <a:ext uri="{FF2B5EF4-FFF2-40B4-BE49-F238E27FC236}">
                <a16:creationId xmlns:a16="http://schemas.microsoft.com/office/drawing/2014/main" id="{CDC2E6E1-A42C-3830-CF6F-661D6FC3AB5E}"/>
              </a:ext>
            </a:extLst>
          </p:cNvPr>
          <p:cNvSpPr>
            <a:spLocks noGrp="1"/>
          </p:cNvSpPr>
          <p:nvPr>
            <p:ph idx="1"/>
          </p:nvPr>
        </p:nvSpPr>
        <p:spPr>
          <a:xfrm>
            <a:off x="838200" y="1461155"/>
            <a:ext cx="10515600" cy="4715808"/>
          </a:xfrm>
        </p:spPr>
        <p:txBody>
          <a:bodyPr/>
          <a:lstStyle/>
          <a:p>
            <a:r>
              <a:rPr lang="lt-LT" b="1" dirty="0"/>
              <a:t>Koks šio tyrimo </a:t>
            </a:r>
            <a:r>
              <a:rPr lang="lt-LT" b="1" u="sng" dirty="0"/>
              <a:t>tikslas</a:t>
            </a:r>
            <a:r>
              <a:rPr lang="lt-LT" b="1" dirty="0"/>
              <a:t>?</a:t>
            </a:r>
          </a:p>
          <a:p>
            <a:pPr marL="0" indent="0" algn="just">
              <a:buNone/>
            </a:pPr>
            <a:r>
              <a:rPr lang="lt-LT" sz="3600" dirty="0">
                <a:effectLst/>
                <a:ea typeface="Times New Roman" panose="02020603050405020304" pitchFamily="18" charset="0"/>
                <a:cs typeface="Arial" panose="020B0604020202020204" pitchFamily="34" charset="0"/>
              </a:rPr>
              <a:t>Atskleisti santykių mokykloje specifiškumą mokinių patiriamo (ne)susvetimėjimo atžvilgiu, išryškinant prielaidas dialogiško santykio atsiradimui.</a:t>
            </a:r>
          </a:p>
        </p:txBody>
      </p:sp>
      <p:sp>
        <p:nvSpPr>
          <p:cNvPr id="5" name="TextBox 4">
            <a:extLst>
              <a:ext uri="{FF2B5EF4-FFF2-40B4-BE49-F238E27FC236}">
                <a16:creationId xmlns:a16="http://schemas.microsoft.com/office/drawing/2014/main" id="{00CEE8C0-9306-51EB-ECED-C3C12EE8205B}"/>
              </a:ext>
            </a:extLst>
          </p:cNvPr>
          <p:cNvSpPr txBox="1"/>
          <p:nvPr/>
        </p:nvSpPr>
        <p:spPr>
          <a:xfrm>
            <a:off x="341721" y="6127234"/>
            <a:ext cx="10150311" cy="369332"/>
          </a:xfrm>
          <a:prstGeom prst="rect">
            <a:avLst/>
          </a:prstGeom>
          <a:noFill/>
        </p:spPr>
        <p:txBody>
          <a:bodyPr wrap="square">
            <a:spAutoFit/>
          </a:bodyPr>
          <a:lstStyle/>
          <a:p>
            <a:r>
              <a:rPr lang="lt-LT" dirty="0">
                <a:solidFill>
                  <a:schemeClr val="bg1">
                    <a:lumMod val="65000"/>
                  </a:schemeClr>
                </a:solidFill>
              </a:rPr>
              <a:t>„Santykio formavimas(is) Lietuvos bendrojo ugdymo mokykloje: tarp dialogo ir susvetimėjimo“</a:t>
            </a:r>
          </a:p>
        </p:txBody>
      </p:sp>
    </p:spTree>
    <p:extLst>
      <p:ext uri="{BB962C8B-B14F-4D97-AF65-F5344CB8AC3E}">
        <p14:creationId xmlns:p14="http://schemas.microsoft.com/office/powerpoint/2010/main" val="3230636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0AB88-8A30-2382-372A-3B6288E3FECF}"/>
              </a:ext>
            </a:extLst>
          </p:cNvPr>
          <p:cNvSpPr>
            <a:spLocks noGrp="1"/>
          </p:cNvSpPr>
          <p:nvPr>
            <p:ph type="title"/>
          </p:nvPr>
        </p:nvSpPr>
        <p:spPr>
          <a:xfrm>
            <a:off x="838199" y="74821"/>
            <a:ext cx="10515600" cy="1325563"/>
          </a:xfrm>
        </p:spPr>
        <p:txBody>
          <a:bodyPr/>
          <a:lstStyle/>
          <a:p>
            <a:r>
              <a:rPr lang="lt-LT" dirty="0"/>
              <a:t>Kuo tai svarbu?</a:t>
            </a:r>
          </a:p>
        </p:txBody>
      </p:sp>
      <p:sp>
        <p:nvSpPr>
          <p:cNvPr id="3" name="Content Placeholder 2">
            <a:extLst>
              <a:ext uri="{FF2B5EF4-FFF2-40B4-BE49-F238E27FC236}">
                <a16:creationId xmlns:a16="http://schemas.microsoft.com/office/drawing/2014/main" id="{598210B5-C979-660B-42F0-2E5022F127E8}"/>
              </a:ext>
            </a:extLst>
          </p:cNvPr>
          <p:cNvSpPr>
            <a:spLocks noGrp="1"/>
          </p:cNvSpPr>
          <p:nvPr>
            <p:ph idx="1"/>
          </p:nvPr>
        </p:nvSpPr>
        <p:spPr>
          <a:xfrm>
            <a:off x="838199" y="1010888"/>
            <a:ext cx="8343508" cy="1813587"/>
          </a:xfrm>
        </p:spPr>
        <p:txBody>
          <a:bodyPr>
            <a:normAutofit fontScale="92500"/>
          </a:bodyPr>
          <a:lstStyle/>
          <a:p>
            <a:r>
              <a:rPr lang="lt-LT" dirty="0"/>
              <a:t>Fundamentali santykio svarba ugdymo(si) procese – ją dažnai ignoruojame.</a:t>
            </a:r>
          </a:p>
          <a:p>
            <a:r>
              <a:rPr lang="lt-LT" dirty="0"/>
              <a:t>Susvetimėjmo problema ugdyme: mokinių atsitraukimas, apatija, beprasmybės jausmas mokykloje.</a:t>
            </a:r>
          </a:p>
        </p:txBody>
      </p:sp>
      <p:sp>
        <p:nvSpPr>
          <p:cNvPr id="5" name="TextBox 4">
            <a:extLst>
              <a:ext uri="{FF2B5EF4-FFF2-40B4-BE49-F238E27FC236}">
                <a16:creationId xmlns:a16="http://schemas.microsoft.com/office/drawing/2014/main" id="{BAE1E26A-CE65-9D39-3B7D-A1CAB00E36D9}"/>
              </a:ext>
            </a:extLst>
          </p:cNvPr>
          <p:cNvSpPr txBox="1"/>
          <p:nvPr/>
        </p:nvSpPr>
        <p:spPr>
          <a:xfrm rot="257870">
            <a:off x="329645" y="2949942"/>
            <a:ext cx="2857591" cy="646331"/>
          </a:xfrm>
          <a:prstGeom prst="rect">
            <a:avLst/>
          </a:prstGeom>
          <a:solidFill>
            <a:srgbClr val="FFFF00"/>
          </a:solidFill>
        </p:spPr>
        <p:txBody>
          <a:bodyPr wrap="square">
            <a:spAutoFit/>
          </a:bodyPr>
          <a:lstStyle/>
          <a:p>
            <a:r>
              <a:rPr lang="lt-LT" sz="1800" b="1" dirty="0">
                <a:effectLst/>
                <a:latin typeface="Times New Roman" panose="02020603050405020304" pitchFamily="18" charset="0"/>
                <a:ea typeface="Times New Roman" panose="02020603050405020304" pitchFamily="18" charset="0"/>
              </a:rPr>
              <a:t>„Aš tai einu į tą mokyklą ir man taip tuščia žinokit...“</a:t>
            </a:r>
            <a:endParaRPr lang="lt-LT" dirty="0"/>
          </a:p>
        </p:txBody>
      </p:sp>
      <p:sp>
        <p:nvSpPr>
          <p:cNvPr id="7" name="TextBox 6">
            <a:extLst>
              <a:ext uri="{FF2B5EF4-FFF2-40B4-BE49-F238E27FC236}">
                <a16:creationId xmlns:a16="http://schemas.microsoft.com/office/drawing/2014/main" id="{08058716-B2AB-6C1C-8AD5-7BC742196E87}"/>
              </a:ext>
            </a:extLst>
          </p:cNvPr>
          <p:cNvSpPr txBox="1"/>
          <p:nvPr/>
        </p:nvSpPr>
        <p:spPr>
          <a:xfrm rot="21072128">
            <a:off x="8345130" y="2645272"/>
            <a:ext cx="3444711" cy="1477328"/>
          </a:xfrm>
          <a:prstGeom prst="rect">
            <a:avLst/>
          </a:prstGeom>
          <a:solidFill>
            <a:srgbClr val="92D050"/>
          </a:solidFill>
        </p:spPr>
        <p:txBody>
          <a:bodyPr wrap="square">
            <a:spAutoFit/>
          </a:bodyPr>
          <a:lstStyle/>
          <a:p>
            <a:r>
              <a:rPr lang="lt-LT" sz="1800" i="1" dirty="0">
                <a:effectLst/>
                <a:latin typeface="Times New Roman" panose="02020603050405020304" pitchFamily="18" charset="0"/>
                <a:ea typeface="Times New Roman" panose="02020603050405020304" pitchFamily="18" charset="0"/>
              </a:rPr>
              <a:t>„ </a:t>
            </a:r>
            <a:r>
              <a:rPr lang="lt-LT" sz="1800" dirty="0">
                <a:effectLst/>
                <a:latin typeface="Times New Roman" panose="02020603050405020304" pitchFamily="18" charset="0"/>
                <a:ea typeface="Times New Roman" panose="02020603050405020304" pitchFamily="18" charset="0"/>
              </a:rPr>
              <a:t>[...]</a:t>
            </a:r>
            <a:r>
              <a:rPr lang="lt-LT" sz="1800" i="1" dirty="0">
                <a:effectLst/>
                <a:latin typeface="Times New Roman" panose="02020603050405020304" pitchFamily="18" charset="0"/>
                <a:ea typeface="Times New Roman" panose="02020603050405020304" pitchFamily="18" charset="0"/>
              </a:rPr>
              <a:t> nematau aš prasmės ten būt, aš tiesiog, tikrai, vienareikšmiškai, jeigu nebūtų reikalingas brandos atestatas, kad įstoti, nu, aš niekad neičiau į tą mokyklą </a:t>
            </a:r>
            <a:r>
              <a:rPr lang="lt-LT" sz="1800" dirty="0">
                <a:effectLst/>
                <a:latin typeface="Times New Roman" panose="02020603050405020304" pitchFamily="18" charset="0"/>
                <a:ea typeface="Times New Roman" panose="02020603050405020304" pitchFamily="18" charset="0"/>
              </a:rPr>
              <a:t>[...] .“ </a:t>
            </a:r>
            <a:endParaRPr lang="lt-LT" dirty="0"/>
          </a:p>
        </p:txBody>
      </p:sp>
      <p:sp>
        <p:nvSpPr>
          <p:cNvPr id="9" name="TextBox 8">
            <a:extLst>
              <a:ext uri="{FF2B5EF4-FFF2-40B4-BE49-F238E27FC236}">
                <a16:creationId xmlns:a16="http://schemas.microsoft.com/office/drawing/2014/main" id="{77782987-E0C0-A925-6633-54D0670360B4}"/>
              </a:ext>
            </a:extLst>
          </p:cNvPr>
          <p:cNvSpPr txBox="1"/>
          <p:nvPr/>
        </p:nvSpPr>
        <p:spPr>
          <a:xfrm>
            <a:off x="309444" y="3896823"/>
            <a:ext cx="4041742" cy="1200329"/>
          </a:xfrm>
          <a:prstGeom prst="rect">
            <a:avLst/>
          </a:prstGeom>
          <a:solidFill>
            <a:srgbClr val="FFC000"/>
          </a:solidFill>
        </p:spPr>
        <p:txBody>
          <a:bodyPr wrap="square">
            <a:spAutoFit/>
          </a:bodyPr>
          <a:lstStyle/>
          <a:p>
            <a:r>
              <a:rPr lang="lt-LT" sz="1800" dirty="0">
                <a:effectLst/>
                <a:latin typeface="Times New Roman" panose="02020603050405020304" pitchFamily="18" charset="0"/>
                <a:ea typeface="Times New Roman" panose="02020603050405020304" pitchFamily="18" charset="0"/>
              </a:rPr>
              <a:t>„ [klasiokai] mane visi, kaip ir atstūmė. Kažkodėl, nežinau. Gal tiesiog jau maniau taip matosi, kad [aš] šiek tiek kitoks, bet jie mane atstūmė...“</a:t>
            </a:r>
            <a:endParaRPr lang="lt-LT" dirty="0"/>
          </a:p>
        </p:txBody>
      </p:sp>
      <p:sp>
        <p:nvSpPr>
          <p:cNvPr id="11" name="TextBox 10">
            <a:extLst>
              <a:ext uri="{FF2B5EF4-FFF2-40B4-BE49-F238E27FC236}">
                <a16:creationId xmlns:a16="http://schemas.microsoft.com/office/drawing/2014/main" id="{5E389578-BA94-EB1C-757B-80020713550B}"/>
              </a:ext>
            </a:extLst>
          </p:cNvPr>
          <p:cNvSpPr txBox="1"/>
          <p:nvPr/>
        </p:nvSpPr>
        <p:spPr>
          <a:xfrm rot="178789">
            <a:off x="4741683" y="3005234"/>
            <a:ext cx="3237387" cy="1754326"/>
          </a:xfrm>
          <a:prstGeom prst="rect">
            <a:avLst/>
          </a:prstGeom>
          <a:solidFill>
            <a:schemeClr val="accent5">
              <a:lumMod val="40000"/>
              <a:lumOff val="60000"/>
            </a:schemeClr>
          </a:solidFill>
        </p:spPr>
        <p:txBody>
          <a:bodyPr wrap="square">
            <a:spAutoFit/>
          </a:bodyPr>
          <a:lstStyle/>
          <a:p>
            <a:r>
              <a:rPr lang="lt-LT" sz="1800" i="1" dirty="0">
                <a:effectLst/>
                <a:latin typeface="Times New Roman" panose="02020603050405020304" pitchFamily="18" charset="0"/>
                <a:ea typeface="Times New Roman" panose="02020603050405020304" pitchFamily="18" charset="0"/>
              </a:rPr>
              <a:t>„Mokytojai labai vertina</a:t>
            </a:r>
            <a:r>
              <a:rPr lang="lt-LT" i="1" dirty="0">
                <a:latin typeface="Times New Roman" panose="02020603050405020304" pitchFamily="18" charset="0"/>
                <a:ea typeface="Times New Roman" panose="02020603050405020304" pitchFamily="18" charset="0"/>
              </a:rPr>
              <a:t> </a:t>
            </a:r>
            <a:r>
              <a:rPr lang="lt-LT" sz="1800" i="1" dirty="0">
                <a:effectLst/>
                <a:latin typeface="Times New Roman" panose="02020603050405020304" pitchFamily="18" charset="0"/>
                <a:ea typeface="Times New Roman" panose="02020603050405020304" pitchFamily="18" charset="0"/>
              </a:rPr>
              <a:t>sugebėjimus, pasiekimus, bet, pavyzdžiui, tai, kad aš nepritampu klasei ar ten prastai mokykloje kažkaip tai jaučiuos, [...] tai į tai jie neatsižvelgia.“ </a:t>
            </a:r>
            <a:endParaRPr lang="lt-LT" dirty="0"/>
          </a:p>
        </p:txBody>
      </p:sp>
      <p:sp>
        <p:nvSpPr>
          <p:cNvPr id="13" name="TextBox 12">
            <a:extLst>
              <a:ext uri="{FF2B5EF4-FFF2-40B4-BE49-F238E27FC236}">
                <a16:creationId xmlns:a16="http://schemas.microsoft.com/office/drawing/2014/main" id="{EB1823E2-0C07-45E7-FE8E-C19BC70D124D}"/>
              </a:ext>
            </a:extLst>
          </p:cNvPr>
          <p:cNvSpPr txBox="1"/>
          <p:nvPr/>
        </p:nvSpPr>
        <p:spPr>
          <a:xfrm rot="20997992">
            <a:off x="2589553" y="5138142"/>
            <a:ext cx="3523267" cy="1477328"/>
          </a:xfrm>
          <a:prstGeom prst="rect">
            <a:avLst/>
          </a:prstGeom>
          <a:solidFill>
            <a:schemeClr val="accent3">
              <a:lumMod val="40000"/>
              <a:lumOff val="60000"/>
            </a:schemeClr>
          </a:solidFill>
        </p:spPr>
        <p:txBody>
          <a:bodyPr wrap="square">
            <a:spAutoFit/>
          </a:bodyPr>
          <a:lstStyle/>
          <a:p>
            <a:r>
              <a:rPr lang="lt-LT" sz="1800" dirty="0">
                <a:effectLst/>
                <a:latin typeface="Times New Roman" panose="02020603050405020304" pitchFamily="18" charset="0"/>
                <a:ea typeface="Times New Roman" panose="02020603050405020304" pitchFamily="18" charset="0"/>
              </a:rPr>
              <a:t>„sakyčiau, kad jų [gerų patirčių su mokytojais] nėra labai daug, bet jos nu tokios išskirtinės, kur tu tikrai supranti, kad vat šitu mokytoju ar mokytoja gali pasitikėti.“</a:t>
            </a:r>
            <a:endParaRPr lang="lt-LT" dirty="0"/>
          </a:p>
        </p:txBody>
      </p:sp>
      <p:sp>
        <p:nvSpPr>
          <p:cNvPr id="15" name="TextBox 14">
            <a:extLst>
              <a:ext uri="{FF2B5EF4-FFF2-40B4-BE49-F238E27FC236}">
                <a16:creationId xmlns:a16="http://schemas.microsoft.com/office/drawing/2014/main" id="{82A8BC6F-158C-6828-AD4B-9CE888CEE6CB}"/>
              </a:ext>
            </a:extLst>
          </p:cNvPr>
          <p:cNvSpPr txBox="1"/>
          <p:nvPr/>
        </p:nvSpPr>
        <p:spPr>
          <a:xfrm rot="21447265">
            <a:off x="6419654" y="4714610"/>
            <a:ext cx="5462900" cy="2031325"/>
          </a:xfrm>
          <a:prstGeom prst="rect">
            <a:avLst/>
          </a:prstGeom>
          <a:solidFill>
            <a:schemeClr val="accent2">
              <a:lumMod val="60000"/>
              <a:lumOff val="40000"/>
            </a:schemeClr>
          </a:solidFill>
        </p:spPr>
        <p:txBody>
          <a:bodyPr wrap="square">
            <a:spAutoFit/>
          </a:bodyPr>
          <a:lstStyle/>
          <a:p>
            <a:r>
              <a:rPr lang="lt-LT" dirty="0"/>
              <a:t>„ dauguma mokytojų, jeigu mato, kad tau kažkas yra negerai, tai ir po pamokos, ar prieš pamoką nežinau, pasiteirauja paklausia kaip, ar viskas yra gerai. Nu nežinau, jauti, kad mokytojas va tas, su kuriuo labiau esu užmezgęs tokį ryšį geresnį, tikrai matai, kad jisai nu tave pažįsta daugmaž tikrai geriau geriau negu kiti. Ir tu gali paklausti, pasiteirauti [...]“</a:t>
            </a:r>
          </a:p>
        </p:txBody>
      </p:sp>
      <p:sp>
        <p:nvSpPr>
          <p:cNvPr id="17" name="TextBox 16">
            <a:extLst>
              <a:ext uri="{FF2B5EF4-FFF2-40B4-BE49-F238E27FC236}">
                <a16:creationId xmlns:a16="http://schemas.microsoft.com/office/drawing/2014/main" id="{B6E19863-962A-BDB4-FC41-985A2FCA5461}"/>
              </a:ext>
            </a:extLst>
          </p:cNvPr>
          <p:cNvSpPr txBox="1"/>
          <p:nvPr/>
        </p:nvSpPr>
        <p:spPr>
          <a:xfrm rot="498060">
            <a:off x="9224335" y="1170192"/>
            <a:ext cx="2561308" cy="1200329"/>
          </a:xfrm>
          <a:prstGeom prst="rect">
            <a:avLst/>
          </a:prstGeom>
          <a:solidFill>
            <a:schemeClr val="tx2">
              <a:lumMod val="40000"/>
              <a:lumOff val="60000"/>
            </a:schemeClr>
          </a:solidFill>
        </p:spPr>
        <p:txBody>
          <a:bodyPr wrap="square">
            <a:spAutoFit/>
          </a:bodyPr>
          <a:lstStyle/>
          <a:p>
            <a:r>
              <a:rPr lang="lt-LT" sz="1800" b="1" dirty="0">
                <a:effectLst/>
                <a:latin typeface="Times New Roman" panose="02020603050405020304" pitchFamily="18" charset="0"/>
                <a:ea typeface="Times New Roman" panose="02020603050405020304" pitchFamily="18" charset="0"/>
              </a:rPr>
              <a:t>„Dėl tokių draugų man [...] gerą ir į mokyklą, ir žinau, kad aš noriu eiti.“ </a:t>
            </a:r>
            <a:endParaRPr lang="lt-LT" dirty="0"/>
          </a:p>
        </p:txBody>
      </p:sp>
    </p:spTree>
    <p:extLst>
      <p:ext uri="{BB962C8B-B14F-4D97-AF65-F5344CB8AC3E}">
        <p14:creationId xmlns:p14="http://schemas.microsoft.com/office/powerpoint/2010/main" val="2078314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5FD98-BF53-5699-8DB2-12BCE5CD4123}"/>
              </a:ext>
            </a:extLst>
          </p:cNvPr>
          <p:cNvSpPr>
            <a:spLocks noGrp="1"/>
          </p:cNvSpPr>
          <p:nvPr>
            <p:ph type="title"/>
          </p:nvPr>
        </p:nvSpPr>
        <p:spPr/>
        <p:txBody>
          <a:bodyPr/>
          <a:lstStyle/>
          <a:p>
            <a:r>
              <a:rPr lang="lt-LT" b="1" dirty="0"/>
              <a:t>Ką ir kaip tyriau</a:t>
            </a:r>
          </a:p>
        </p:txBody>
      </p:sp>
      <p:sp>
        <p:nvSpPr>
          <p:cNvPr id="3" name="Content Placeholder 2">
            <a:extLst>
              <a:ext uri="{FF2B5EF4-FFF2-40B4-BE49-F238E27FC236}">
                <a16:creationId xmlns:a16="http://schemas.microsoft.com/office/drawing/2014/main" id="{7DC8D5CD-AE9F-E055-4A43-8837AD9B59ED}"/>
              </a:ext>
            </a:extLst>
          </p:cNvPr>
          <p:cNvSpPr>
            <a:spLocks noGrp="1"/>
          </p:cNvSpPr>
          <p:nvPr>
            <p:ph idx="1"/>
          </p:nvPr>
        </p:nvSpPr>
        <p:spPr/>
        <p:txBody>
          <a:bodyPr/>
          <a:lstStyle/>
          <a:p>
            <a:r>
              <a:rPr lang="lt-LT" dirty="0"/>
              <a:t>Tyriau koks yra susvetimėjęs ir nesusvetimėjęs santykis mokykloje tarp: a) mokinių, b) tarp mokinio ir mokytojų, c) tarp mokinio ir mokymosi veiklos (turinio).</a:t>
            </a:r>
          </a:p>
          <a:p>
            <a:r>
              <a:rPr lang="lt-LT" dirty="0"/>
              <a:t>Kas sukuria susvetimėjusį ir nesusvetimėjusį santykį? Kaip jie reiškiasi?</a:t>
            </a:r>
          </a:p>
        </p:txBody>
      </p:sp>
      <p:sp>
        <p:nvSpPr>
          <p:cNvPr id="5" name="TextBox 4">
            <a:extLst>
              <a:ext uri="{FF2B5EF4-FFF2-40B4-BE49-F238E27FC236}">
                <a16:creationId xmlns:a16="http://schemas.microsoft.com/office/drawing/2014/main" id="{73771B32-AE15-C3C2-0DA5-32210F26275D}"/>
              </a:ext>
            </a:extLst>
          </p:cNvPr>
          <p:cNvSpPr txBox="1"/>
          <p:nvPr/>
        </p:nvSpPr>
        <p:spPr>
          <a:xfrm rot="21248709">
            <a:off x="838200" y="3890615"/>
            <a:ext cx="2791120" cy="1477328"/>
          </a:xfrm>
          <a:prstGeom prst="rect">
            <a:avLst/>
          </a:prstGeom>
          <a:solidFill>
            <a:schemeClr val="tx2">
              <a:lumMod val="40000"/>
              <a:lumOff val="60000"/>
            </a:schemeClr>
          </a:solidFill>
        </p:spPr>
        <p:txBody>
          <a:bodyPr wrap="square">
            <a:spAutoFit/>
          </a:bodyPr>
          <a:lstStyle/>
          <a:p>
            <a:r>
              <a:rPr lang="lt-LT" sz="1800" i="1" dirty="0">
                <a:effectLst/>
                <a:latin typeface="Times New Roman" panose="02020603050405020304" pitchFamily="18" charset="0"/>
                <a:ea typeface="Times New Roman" panose="02020603050405020304" pitchFamily="18" charset="0"/>
              </a:rPr>
              <a:t>„Manau, kad mūsų auklėtoja, pirmą kartą, iš tiesų, susitikau tokį žmogų, kuriam labai rūpi pati klasėje.“ </a:t>
            </a:r>
            <a:endParaRPr lang="lt-LT" dirty="0"/>
          </a:p>
        </p:txBody>
      </p:sp>
      <p:sp>
        <p:nvSpPr>
          <p:cNvPr id="7" name="TextBox 6">
            <a:extLst>
              <a:ext uri="{FF2B5EF4-FFF2-40B4-BE49-F238E27FC236}">
                <a16:creationId xmlns:a16="http://schemas.microsoft.com/office/drawing/2014/main" id="{118343B5-384D-E41E-CFDA-317B5964A61E}"/>
              </a:ext>
            </a:extLst>
          </p:cNvPr>
          <p:cNvSpPr txBox="1"/>
          <p:nvPr/>
        </p:nvSpPr>
        <p:spPr>
          <a:xfrm>
            <a:off x="3999322" y="3868639"/>
            <a:ext cx="3956900" cy="2308324"/>
          </a:xfrm>
          <a:prstGeom prst="rect">
            <a:avLst/>
          </a:prstGeom>
          <a:solidFill>
            <a:schemeClr val="accent4">
              <a:lumMod val="60000"/>
              <a:lumOff val="40000"/>
            </a:schemeClr>
          </a:solidFill>
        </p:spPr>
        <p:txBody>
          <a:bodyPr wrap="square">
            <a:spAutoFit/>
          </a:bodyPr>
          <a:lstStyle/>
          <a:p>
            <a:r>
              <a:rPr lang="lt-LT" sz="1800" i="1" dirty="0">
                <a:effectLst/>
                <a:latin typeface="Times New Roman" panose="02020603050405020304" pitchFamily="18" charset="0"/>
                <a:ea typeface="Times New Roman" panose="02020603050405020304" pitchFamily="18" charset="0"/>
              </a:rPr>
              <a:t>„[...] yra ir tokių, kurių nemėgstu, tačiau ir buvo dienų, kai matau, kad tam žmogui, kuris man, tarkim, nu ne per mėgstamiausias žmogus, matau, kad jis ten verkia, ar tiesiog labai liūdnas, ir aš vis tiek praeinu tą tokį slenkstį savo ir vis tiek ateinu paklausti, ar viskas gerai, ar galiu kuo nors padėti.“</a:t>
            </a:r>
            <a:endParaRPr lang="lt-LT" dirty="0"/>
          </a:p>
        </p:txBody>
      </p:sp>
      <p:sp>
        <p:nvSpPr>
          <p:cNvPr id="9" name="TextBox 8">
            <a:extLst>
              <a:ext uri="{FF2B5EF4-FFF2-40B4-BE49-F238E27FC236}">
                <a16:creationId xmlns:a16="http://schemas.microsoft.com/office/drawing/2014/main" id="{F9CE931F-3AA5-44A4-6289-DCDF5D0F9E63}"/>
              </a:ext>
            </a:extLst>
          </p:cNvPr>
          <p:cNvSpPr txBox="1"/>
          <p:nvPr/>
        </p:nvSpPr>
        <p:spPr>
          <a:xfrm rot="304173">
            <a:off x="7954189" y="3656115"/>
            <a:ext cx="2250649" cy="1754326"/>
          </a:xfrm>
          <a:prstGeom prst="rect">
            <a:avLst/>
          </a:prstGeom>
          <a:solidFill>
            <a:srgbClr val="99FF66"/>
          </a:solidFill>
        </p:spPr>
        <p:txBody>
          <a:bodyPr wrap="square">
            <a:spAutoFit/>
          </a:bodyPr>
          <a:lstStyle/>
          <a:p>
            <a:r>
              <a:rPr lang="lt-LT" sz="1800" b="1" dirty="0">
                <a:effectLst/>
                <a:latin typeface="Times New Roman" panose="02020603050405020304" pitchFamily="18" charset="0"/>
                <a:ea typeface="Times New Roman" panose="02020603050405020304" pitchFamily="18" charset="0"/>
              </a:rPr>
              <a:t>„Nėra to ryšio su mokytojais ir klasiokais, [...] kiekviena diena yra mažiau ar daugiau ta pati...“ </a:t>
            </a:r>
            <a:endParaRPr lang="lt-LT" dirty="0"/>
          </a:p>
        </p:txBody>
      </p:sp>
      <p:sp>
        <p:nvSpPr>
          <p:cNvPr id="11" name="TextBox 10">
            <a:extLst>
              <a:ext uri="{FF2B5EF4-FFF2-40B4-BE49-F238E27FC236}">
                <a16:creationId xmlns:a16="http://schemas.microsoft.com/office/drawing/2014/main" id="{3F5D663A-B82A-5CF9-9712-D5D82F50067E}"/>
              </a:ext>
            </a:extLst>
          </p:cNvPr>
          <p:cNvSpPr txBox="1"/>
          <p:nvPr/>
        </p:nvSpPr>
        <p:spPr>
          <a:xfrm rot="217281">
            <a:off x="8135913" y="5804778"/>
            <a:ext cx="3857712" cy="646331"/>
          </a:xfrm>
          <a:prstGeom prst="rect">
            <a:avLst/>
          </a:prstGeom>
          <a:solidFill>
            <a:srgbClr val="FFFF00"/>
          </a:solidFill>
        </p:spPr>
        <p:txBody>
          <a:bodyPr wrap="square">
            <a:spAutoFit/>
          </a:bodyPr>
          <a:lstStyle/>
          <a:p>
            <a:r>
              <a:rPr lang="lt-LT" sz="1800" dirty="0">
                <a:effectLst/>
                <a:latin typeface="Times New Roman" panose="02020603050405020304" pitchFamily="18" charset="0"/>
                <a:ea typeface="Times New Roman" panose="02020603050405020304" pitchFamily="18" charset="0"/>
              </a:rPr>
              <a:t>„[...]Mokytojai iš mano mokyklos [...], jie yra, [...] labai žmoniški žmonės.“ </a:t>
            </a:r>
            <a:endParaRPr lang="lt-LT" dirty="0"/>
          </a:p>
        </p:txBody>
      </p:sp>
    </p:spTree>
    <p:extLst>
      <p:ext uri="{BB962C8B-B14F-4D97-AF65-F5344CB8AC3E}">
        <p14:creationId xmlns:p14="http://schemas.microsoft.com/office/powerpoint/2010/main" val="2692518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2B06B6-47E6-0A3D-C006-6C7EC43ADAB0}"/>
              </a:ext>
            </a:extLst>
          </p:cNvPr>
          <p:cNvSpPr>
            <a:spLocks noGrp="1"/>
          </p:cNvSpPr>
          <p:nvPr>
            <p:ph idx="1"/>
          </p:nvPr>
        </p:nvSpPr>
        <p:spPr>
          <a:xfrm>
            <a:off x="838200" y="1825625"/>
            <a:ext cx="10515600" cy="3818665"/>
          </a:xfrm>
        </p:spPr>
        <p:txBody>
          <a:bodyPr>
            <a:normAutofit fontScale="92500"/>
          </a:bodyPr>
          <a:lstStyle/>
          <a:p>
            <a:endParaRPr lang="lt-LT" b="1" dirty="0">
              <a:effectLst/>
              <a:ea typeface="Times New Roman" panose="02020603050405020304" pitchFamily="18" charset="0"/>
            </a:endParaRPr>
          </a:p>
          <a:p>
            <a:pPr algn="just"/>
            <a:r>
              <a:rPr lang="lt-LT" b="1" dirty="0">
                <a:effectLst/>
                <a:ea typeface="Times New Roman" panose="02020603050405020304" pitchFamily="18" charset="0"/>
              </a:rPr>
              <a:t>Susvetimėjimu</a:t>
            </a:r>
            <a:r>
              <a:rPr lang="lt-LT" dirty="0">
                <a:effectLst/>
                <a:ea typeface="Times New Roman" panose="02020603050405020304" pitchFamily="18" charset="0"/>
              </a:rPr>
              <a:t> </a:t>
            </a:r>
            <a:r>
              <a:rPr lang="lt-LT" b="1" dirty="0">
                <a:effectLst/>
                <a:ea typeface="Times New Roman" panose="02020603050405020304" pitchFamily="18" charset="0"/>
              </a:rPr>
              <a:t>laikytina:</a:t>
            </a:r>
            <a:r>
              <a:rPr lang="lt-LT" dirty="0">
                <a:effectLst/>
                <a:ea typeface="Times New Roman" panose="02020603050405020304" pitchFamily="18" charset="0"/>
              </a:rPr>
              <a:t> „specifinė negatyvi mokinių laikysena mokyklos akademinių ir socialinių sričių atžvilgiu, susidedanti iš kognityvinės (mintys) bei emocinės (jausmai) dimensijos, besireiškianti vienoje iš trijų arba visose trijose su mokykla susijusiose srityse: </a:t>
            </a:r>
          </a:p>
          <a:p>
            <a:pPr marL="1828800" lvl="4" indent="0">
              <a:buNone/>
            </a:pPr>
            <a:r>
              <a:rPr lang="lt-LT" sz="2600" dirty="0">
                <a:effectLst/>
                <a:ea typeface="Times New Roman" panose="02020603050405020304" pitchFamily="18" charset="0"/>
              </a:rPr>
              <a:t>1. su mokymusi, kaip veikla, </a:t>
            </a:r>
          </a:p>
          <a:p>
            <a:pPr marL="1828800" lvl="4" indent="0">
              <a:buNone/>
            </a:pPr>
            <a:r>
              <a:rPr lang="lt-LT" sz="2600" dirty="0">
                <a:effectLst/>
                <a:ea typeface="Times New Roman" panose="02020603050405020304" pitchFamily="18" charset="0"/>
              </a:rPr>
              <a:t>2. su mokytojais, kaip autoritetais,</a:t>
            </a:r>
          </a:p>
          <a:p>
            <a:pPr marL="1828800" lvl="4" indent="0">
              <a:buNone/>
            </a:pPr>
            <a:r>
              <a:rPr lang="lt-LT" sz="2600" dirty="0">
                <a:effectLst/>
                <a:ea typeface="Times New Roman" panose="02020603050405020304" pitchFamily="18" charset="0"/>
              </a:rPr>
              <a:t>3. su bendraklasiais, kaip socialine aplinka. </a:t>
            </a:r>
          </a:p>
          <a:p>
            <a:pPr marL="1828800" lvl="4" indent="0">
              <a:buNone/>
            </a:pPr>
            <a:r>
              <a:rPr lang="lt-LT" sz="2600" dirty="0">
                <a:effectLst/>
                <a:ea typeface="Times New Roman" panose="02020603050405020304" pitchFamily="18" charset="0"/>
              </a:rPr>
              <a:t>Ilgainiui susvetimėjimo nuostatos gali virsti susvetimėjusiu elgesiu“</a:t>
            </a:r>
            <a:r>
              <a:rPr lang="lt-LT" sz="2600" i="1" dirty="0">
                <a:effectLst/>
                <a:ea typeface="Times New Roman" panose="02020603050405020304" pitchFamily="18" charset="0"/>
              </a:rPr>
              <a:t> </a:t>
            </a:r>
            <a:r>
              <a:rPr lang="lt-LT" sz="1600" dirty="0">
                <a:effectLst/>
                <a:ea typeface="Times New Roman" panose="02020603050405020304" pitchFamily="18" charset="0"/>
              </a:rPr>
              <a:t>(Hascher, 2018, p. 9). </a:t>
            </a:r>
            <a:endParaRPr lang="lt-LT" sz="2900" dirty="0"/>
          </a:p>
        </p:txBody>
      </p:sp>
      <p:sp>
        <p:nvSpPr>
          <p:cNvPr id="4" name="TextBox 3">
            <a:extLst>
              <a:ext uri="{FF2B5EF4-FFF2-40B4-BE49-F238E27FC236}">
                <a16:creationId xmlns:a16="http://schemas.microsoft.com/office/drawing/2014/main" id="{125F2783-F3F5-9F12-0DF1-2E4C16D034B5}"/>
              </a:ext>
            </a:extLst>
          </p:cNvPr>
          <p:cNvSpPr txBox="1"/>
          <p:nvPr/>
        </p:nvSpPr>
        <p:spPr>
          <a:xfrm>
            <a:off x="341721" y="6127234"/>
            <a:ext cx="10150311" cy="369332"/>
          </a:xfrm>
          <a:prstGeom prst="rect">
            <a:avLst/>
          </a:prstGeom>
          <a:noFill/>
        </p:spPr>
        <p:txBody>
          <a:bodyPr wrap="square">
            <a:spAutoFit/>
          </a:bodyPr>
          <a:lstStyle/>
          <a:p>
            <a:r>
              <a:rPr lang="lt-LT" dirty="0">
                <a:solidFill>
                  <a:schemeClr val="bg1">
                    <a:lumMod val="65000"/>
                  </a:schemeClr>
                </a:solidFill>
              </a:rPr>
              <a:t>„Santykio formavimas(is) Lietuvos bendrojo ugdymo mokykloje: tarp dialogo ir susvetimėjimo“</a:t>
            </a:r>
          </a:p>
        </p:txBody>
      </p:sp>
      <p:sp>
        <p:nvSpPr>
          <p:cNvPr id="5" name="Title 1">
            <a:extLst>
              <a:ext uri="{FF2B5EF4-FFF2-40B4-BE49-F238E27FC236}">
                <a16:creationId xmlns:a16="http://schemas.microsoft.com/office/drawing/2014/main" id="{C1E22004-54E3-DA27-B045-CDA2BDF9E55D}"/>
              </a:ext>
            </a:extLst>
          </p:cNvPr>
          <p:cNvSpPr>
            <a:spLocks noGrp="1"/>
          </p:cNvSpPr>
          <p:nvPr>
            <p:ph type="title"/>
          </p:nvPr>
        </p:nvSpPr>
        <p:spPr>
          <a:xfrm>
            <a:off x="838200" y="365125"/>
            <a:ext cx="10515600" cy="1325563"/>
          </a:xfrm>
        </p:spPr>
        <p:txBody>
          <a:bodyPr>
            <a:normAutofit/>
          </a:bodyPr>
          <a:lstStyle/>
          <a:p>
            <a:r>
              <a:rPr lang="lt-LT" b="1" dirty="0"/>
              <a:t>Susvetimėjimas mokykloje </a:t>
            </a:r>
            <a:r>
              <a:rPr lang="lt-LT" dirty="0"/>
              <a:t>(angl. school alienation) </a:t>
            </a:r>
            <a:r>
              <a:rPr lang="lt-LT" sz="2400" dirty="0"/>
              <a:t>(Hascher, 2018; Morinaj et al., 2021 ir kt.)</a:t>
            </a:r>
            <a:endParaRPr lang="lt-LT" dirty="0"/>
          </a:p>
        </p:txBody>
      </p:sp>
      <p:sp>
        <p:nvSpPr>
          <p:cNvPr id="6" name="TextBox 5">
            <a:extLst>
              <a:ext uri="{FF2B5EF4-FFF2-40B4-BE49-F238E27FC236}">
                <a16:creationId xmlns:a16="http://schemas.microsoft.com/office/drawing/2014/main" id="{665899D1-E296-E9E5-475F-8E2FA294353C}"/>
              </a:ext>
            </a:extLst>
          </p:cNvPr>
          <p:cNvSpPr txBox="1"/>
          <p:nvPr/>
        </p:nvSpPr>
        <p:spPr>
          <a:xfrm rot="21109062">
            <a:off x="511404" y="4392023"/>
            <a:ext cx="2052686" cy="923330"/>
          </a:xfrm>
          <a:prstGeom prst="rect">
            <a:avLst/>
          </a:prstGeom>
          <a:solidFill>
            <a:schemeClr val="accent4">
              <a:lumMod val="60000"/>
              <a:lumOff val="40000"/>
            </a:schemeClr>
          </a:solidFill>
        </p:spPr>
        <p:txBody>
          <a:bodyPr wrap="square">
            <a:spAutoFit/>
          </a:bodyPr>
          <a:lstStyle/>
          <a:p>
            <a:r>
              <a:rPr lang="lt-LT" sz="1800" b="1" dirty="0">
                <a:effectLst/>
                <a:latin typeface="Times New Roman" panose="02020603050405020304" pitchFamily="18" charset="0"/>
                <a:ea typeface="Times New Roman" panose="02020603050405020304" pitchFamily="18" charset="0"/>
              </a:rPr>
              <a:t>„Manęs [...] visi lyg susitarę nemėgsta.“ </a:t>
            </a:r>
            <a:endParaRPr lang="lt-LT" dirty="0"/>
          </a:p>
        </p:txBody>
      </p:sp>
      <p:sp>
        <p:nvSpPr>
          <p:cNvPr id="8" name="TextBox 7">
            <a:extLst>
              <a:ext uri="{FF2B5EF4-FFF2-40B4-BE49-F238E27FC236}">
                <a16:creationId xmlns:a16="http://schemas.microsoft.com/office/drawing/2014/main" id="{0DA8D827-4CBA-A54A-ACBF-1E0459B8DCB5}"/>
              </a:ext>
            </a:extLst>
          </p:cNvPr>
          <p:cNvSpPr txBox="1"/>
          <p:nvPr/>
        </p:nvSpPr>
        <p:spPr>
          <a:xfrm rot="350615">
            <a:off x="8533614" y="3776656"/>
            <a:ext cx="2957659" cy="646331"/>
          </a:xfrm>
          <a:prstGeom prst="rect">
            <a:avLst/>
          </a:prstGeom>
          <a:solidFill>
            <a:srgbClr val="FFFF99"/>
          </a:solidFill>
        </p:spPr>
        <p:txBody>
          <a:bodyPr wrap="square">
            <a:spAutoFit/>
          </a:bodyPr>
          <a:lstStyle/>
          <a:p>
            <a:r>
              <a:rPr lang="lt-LT" sz="1800" i="1" dirty="0">
                <a:effectLst/>
                <a:latin typeface="Times New Roman" panose="02020603050405020304" pitchFamily="18" charset="0"/>
                <a:ea typeface="Times New Roman" panose="02020603050405020304" pitchFamily="18" charset="0"/>
              </a:rPr>
              <a:t>„[istorija] tiesiog, [...] yra „vau!“ kažkas.“ </a:t>
            </a:r>
            <a:endParaRPr lang="lt-LT" i="1" dirty="0"/>
          </a:p>
        </p:txBody>
      </p:sp>
      <p:sp>
        <p:nvSpPr>
          <p:cNvPr id="10" name="TextBox 9">
            <a:extLst>
              <a:ext uri="{FF2B5EF4-FFF2-40B4-BE49-F238E27FC236}">
                <a16:creationId xmlns:a16="http://schemas.microsoft.com/office/drawing/2014/main" id="{59A6A51D-A52C-BD18-4630-24557DAF974F}"/>
              </a:ext>
            </a:extLst>
          </p:cNvPr>
          <p:cNvSpPr txBox="1"/>
          <p:nvPr/>
        </p:nvSpPr>
        <p:spPr>
          <a:xfrm rot="20737378">
            <a:off x="10020664" y="5229862"/>
            <a:ext cx="2076057" cy="1477328"/>
          </a:xfrm>
          <a:prstGeom prst="rect">
            <a:avLst/>
          </a:prstGeom>
          <a:solidFill>
            <a:srgbClr val="FFCCFF"/>
          </a:solidFill>
        </p:spPr>
        <p:txBody>
          <a:bodyPr wrap="square">
            <a:spAutoFit/>
          </a:bodyPr>
          <a:lstStyle/>
          <a:p>
            <a:r>
              <a:rPr lang="lt-LT" sz="1800" dirty="0">
                <a:effectLst/>
                <a:latin typeface="Times New Roman" panose="02020603050405020304" pitchFamily="18" charset="0"/>
                <a:ea typeface="Times New Roman" panose="02020603050405020304" pitchFamily="18" charset="0"/>
              </a:rPr>
              <a:t>„Tai [mokytojo] žvilgsnis, kuris tiesiog atrodo, kad tiesiai žiūri į tavo sielą...“ </a:t>
            </a:r>
            <a:endParaRPr lang="lt-LT" dirty="0"/>
          </a:p>
        </p:txBody>
      </p:sp>
    </p:spTree>
    <p:extLst>
      <p:ext uri="{BB962C8B-B14F-4D97-AF65-F5344CB8AC3E}">
        <p14:creationId xmlns:p14="http://schemas.microsoft.com/office/powerpoint/2010/main" val="973566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Rounded Corners 16">
            <a:extLst>
              <a:ext uri="{FF2B5EF4-FFF2-40B4-BE49-F238E27FC236}">
                <a16:creationId xmlns:a16="http://schemas.microsoft.com/office/drawing/2014/main" id="{67A5B027-3408-20C2-BA8D-1E613FB0D9D0}"/>
              </a:ext>
            </a:extLst>
          </p:cNvPr>
          <p:cNvSpPr/>
          <p:nvPr/>
        </p:nvSpPr>
        <p:spPr>
          <a:xfrm>
            <a:off x="2776041" y="1781015"/>
            <a:ext cx="1140486" cy="4891858"/>
          </a:xfrm>
          <a:prstGeom prst="round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ln w="0"/>
              <a:solidFill>
                <a:schemeClr val="accent1"/>
              </a:solidFill>
              <a:effectLst>
                <a:outerShdw blurRad="38100" dist="25400" dir="5400000" algn="ctr" rotWithShape="0">
                  <a:srgbClr val="6E747A">
                    <a:alpha val="43000"/>
                  </a:srgbClr>
                </a:outerShdw>
              </a:effectLst>
            </a:endParaRPr>
          </a:p>
        </p:txBody>
      </p:sp>
      <p:sp>
        <p:nvSpPr>
          <p:cNvPr id="16" name="Rectangle: Rounded Corners 15">
            <a:extLst>
              <a:ext uri="{FF2B5EF4-FFF2-40B4-BE49-F238E27FC236}">
                <a16:creationId xmlns:a16="http://schemas.microsoft.com/office/drawing/2014/main" id="{03BD3EE2-650E-1E01-2EDC-2D8229E51141}"/>
              </a:ext>
            </a:extLst>
          </p:cNvPr>
          <p:cNvSpPr/>
          <p:nvPr/>
        </p:nvSpPr>
        <p:spPr>
          <a:xfrm>
            <a:off x="5777703" y="1781015"/>
            <a:ext cx="1093510" cy="4891858"/>
          </a:xfrm>
          <a:prstGeom prst="round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ln w="0"/>
              <a:solidFill>
                <a:schemeClr val="accent1"/>
              </a:solidFill>
              <a:effectLst>
                <a:outerShdw blurRad="38100" dist="25400" dir="5400000" algn="ctr" rotWithShape="0">
                  <a:srgbClr val="6E747A">
                    <a:alpha val="43000"/>
                  </a:srgbClr>
                </a:outerShdw>
              </a:effectLst>
            </a:endParaRPr>
          </a:p>
        </p:txBody>
      </p:sp>
      <p:sp>
        <p:nvSpPr>
          <p:cNvPr id="3" name="Rectangle: Rounded Corners 2">
            <a:extLst>
              <a:ext uri="{FF2B5EF4-FFF2-40B4-BE49-F238E27FC236}">
                <a16:creationId xmlns:a16="http://schemas.microsoft.com/office/drawing/2014/main" id="{BA687C61-147A-D800-3F1B-6CAFC4AD9747}"/>
              </a:ext>
            </a:extLst>
          </p:cNvPr>
          <p:cNvSpPr/>
          <p:nvPr/>
        </p:nvSpPr>
        <p:spPr>
          <a:xfrm>
            <a:off x="9037320" y="944880"/>
            <a:ext cx="2315358" cy="5727993"/>
          </a:xfrm>
          <a:prstGeom prst="round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endParaRPr lang="lt-LT" dirty="0"/>
          </a:p>
          <a:p>
            <a:pPr algn="ctr"/>
            <a:r>
              <a:rPr lang="lt-LT" dirty="0">
                <a:ln w="0"/>
                <a:solidFill>
                  <a:schemeClr val="accent1"/>
                </a:solidFill>
                <a:effectLst>
                  <a:outerShdw blurRad="38100" dist="25400" dir="5400000" algn="ctr" rotWithShape="0">
                    <a:srgbClr val="6E747A">
                      <a:alpha val="43000"/>
                    </a:srgbClr>
                  </a:outerShdw>
                </a:effectLst>
              </a:rPr>
              <a:t>Refleksija Martino Buberio filosofijos šviesoje</a:t>
            </a:r>
          </a:p>
        </p:txBody>
      </p:sp>
      <p:sp>
        <p:nvSpPr>
          <p:cNvPr id="2" name="Title 1">
            <a:extLst>
              <a:ext uri="{FF2B5EF4-FFF2-40B4-BE49-F238E27FC236}">
                <a16:creationId xmlns:a16="http://schemas.microsoft.com/office/drawing/2014/main" id="{166E948E-C7E6-8529-B261-299DF88B8942}"/>
              </a:ext>
            </a:extLst>
          </p:cNvPr>
          <p:cNvSpPr>
            <a:spLocks noGrp="1"/>
          </p:cNvSpPr>
          <p:nvPr>
            <p:ph type="title"/>
          </p:nvPr>
        </p:nvSpPr>
        <p:spPr/>
        <p:txBody>
          <a:bodyPr/>
          <a:lstStyle/>
          <a:p>
            <a:r>
              <a:rPr lang="lt-LT" b="1" dirty="0"/>
              <a:t>Tyrimo struktūra vizualizuotai</a:t>
            </a:r>
          </a:p>
        </p:txBody>
      </p:sp>
      <p:grpSp>
        <p:nvGrpSpPr>
          <p:cNvPr id="36" name="Group 35">
            <a:extLst>
              <a:ext uri="{FF2B5EF4-FFF2-40B4-BE49-F238E27FC236}">
                <a16:creationId xmlns:a16="http://schemas.microsoft.com/office/drawing/2014/main" id="{9E7DCD90-70E9-C6DA-9022-16B7182484FE}"/>
              </a:ext>
            </a:extLst>
          </p:cNvPr>
          <p:cNvGrpSpPr/>
          <p:nvPr/>
        </p:nvGrpSpPr>
        <p:grpSpPr>
          <a:xfrm>
            <a:off x="839322" y="1698353"/>
            <a:ext cx="10088701" cy="3898606"/>
            <a:chOff x="433969" y="1698353"/>
            <a:chExt cx="10088701" cy="3898606"/>
          </a:xfrm>
          <a:solidFill>
            <a:schemeClr val="bg1">
              <a:lumMod val="85000"/>
            </a:schemeClr>
          </a:solidFill>
        </p:grpSpPr>
        <p:grpSp>
          <p:nvGrpSpPr>
            <p:cNvPr id="28" name="Group 27">
              <a:extLst>
                <a:ext uri="{FF2B5EF4-FFF2-40B4-BE49-F238E27FC236}">
                  <a16:creationId xmlns:a16="http://schemas.microsoft.com/office/drawing/2014/main" id="{A3A92AEC-A9E5-2A7C-CA9D-B4769CE7002E}"/>
                </a:ext>
              </a:extLst>
            </p:cNvPr>
            <p:cNvGrpSpPr/>
            <p:nvPr/>
          </p:nvGrpSpPr>
          <p:grpSpPr>
            <a:xfrm>
              <a:off x="433969" y="2630081"/>
              <a:ext cx="7465694" cy="2122452"/>
              <a:chOff x="122099" y="2790336"/>
              <a:chExt cx="7465694" cy="2122452"/>
            </a:xfrm>
            <a:grpFill/>
          </p:grpSpPr>
          <p:grpSp>
            <p:nvGrpSpPr>
              <p:cNvPr id="7" name="Group 6">
                <a:extLst>
                  <a:ext uri="{FF2B5EF4-FFF2-40B4-BE49-F238E27FC236}">
                    <a16:creationId xmlns:a16="http://schemas.microsoft.com/office/drawing/2014/main" id="{2651DD42-016A-5B28-912E-415788D44541}"/>
                  </a:ext>
                </a:extLst>
              </p:cNvPr>
              <p:cNvGrpSpPr/>
              <p:nvPr/>
            </p:nvGrpSpPr>
            <p:grpSpPr>
              <a:xfrm>
                <a:off x="122099" y="3012604"/>
                <a:ext cx="1530285" cy="1467046"/>
                <a:chOff x="150379" y="2352728"/>
                <a:chExt cx="1530285" cy="1467046"/>
              </a:xfrm>
              <a:grpFill/>
            </p:grpSpPr>
            <p:sp>
              <p:nvSpPr>
                <p:cNvPr id="4" name="Oval 3">
                  <a:extLst>
                    <a:ext uri="{FF2B5EF4-FFF2-40B4-BE49-F238E27FC236}">
                      <a16:creationId xmlns:a16="http://schemas.microsoft.com/office/drawing/2014/main" id="{06F41511-39C7-6F8C-C2F7-AF40C1D689D2}"/>
                    </a:ext>
                  </a:extLst>
                </p:cNvPr>
                <p:cNvSpPr/>
                <p:nvPr/>
              </p:nvSpPr>
              <p:spPr>
                <a:xfrm>
                  <a:off x="302779" y="2352728"/>
                  <a:ext cx="1093510" cy="978031"/>
                </a:xfrm>
                <a:prstGeom prst="ellipse">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sz="1100" b="1" dirty="0">
                      <a:solidFill>
                        <a:schemeClr val="tx1"/>
                      </a:solidFill>
                    </a:rPr>
                    <a:t>Mokykla</a:t>
                  </a:r>
                </a:p>
                <a:p>
                  <a:pPr algn="ctr"/>
                  <a:endParaRPr lang="lt-LT" dirty="0"/>
                </a:p>
              </p:txBody>
            </p:sp>
            <p:sp>
              <p:nvSpPr>
                <p:cNvPr id="5" name="Oval 4">
                  <a:extLst>
                    <a:ext uri="{FF2B5EF4-FFF2-40B4-BE49-F238E27FC236}">
                      <a16:creationId xmlns:a16="http://schemas.microsoft.com/office/drawing/2014/main" id="{9D251C02-87EF-DACA-1993-43E4CAEA7ADC}"/>
                    </a:ext>
                  </a:extLst>
                </p:cNvPr>
                <p:cNvSpPr/>
                <p:nvPr/>
              </p:nvSpPr>
              <p:spPr>
                <a:xfrm>
                  <a:off x="587154" y="2597235"/>
                  <a:ext cx="1093510" cy="978031"/>
                </a:xfrm>
                <a:prstGeom prst="ellipse">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sz="1100" b="1" dirty="0">
                    <a:solidFill>
                      <a:schemeClr val="tx1"/>
                    </a:solidFill>
                  </a:endParaRPr>
                </a:p>
                <a:p>
                  <a:pPr algn="ctr"/>
                  <a:r>
                    <a:rPr lang="lt-LT" sz="1100" b="1" dirty="0">
                      <a:solidFill>
                        <a:schemeClr val="tx1"/>
                      </a:solidFill>
                    </a:rPr>
                    <a:t>  Mokykla</a:t>
                  </a:r>
                </a:p>
                <a:p>
                  <a:pPr algn="ctr"/>
                  <a:endParaRPr lang="lt-LT" dirty="0"/>
                </a:p>
              </p:txBody>
            </p:sp>
            <p:sp>
              <p:nvSpPr>
                <p:cNvPr id="6" name="Oval 5">
                  <a:extLst>
                    <a:ext uri="{FF2B5EF4-FFF2-40B4-BE49-F238E27FC236}">
                      <a16:creationId xmlns:a16="http://schemas.microsoft.com/office/drawing/2014/main" id="{188EAEA4-1B79-4056-E5A4-279621AD71E6}"/>
                    </a:ext>
                  </a:extLst>
                </p:cNvPr>
                <p:cNvSpPr/>
                <p:nvPr/>
              </p:nvSpPr>
              <p:spPr>
                <a:xfrm>
                  <a:off x="150379" y="2841743"/>
                  <a:ext cx="1093510" cy="978031"/>
                </a:xfrm>
                <a:prstGeom prst="ellipse">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sz="1100" b="1" dirty="0">
                      <a:solidFill>
                        <a:schemeClr val="tx1"/>
                      </a:solidFill>
                    </a:rPr>
                    <a:t>Mokykla</a:t>
                  </a:r>
                </a:p>
              </p:txBody>
            </p:sp>
          </p:grpSp>
          <p:grpSp>
            <p:nvGrpSpPr>
              <p:cNvPr id="15" name="Group 14">
                <a:extLst>
                  <a:ext uri="{FF2B5EF4-FFF2-40B4-BE49-F238E27FC236}">
                    <a16:creationId xmlns:a16="http://schemas.microsoft.com/office/drawing/2014/main" id="{A85FCF63-9D46-D705-0039-95E62B15E82D}"/>
                  </a:ext>
                </a:extLst>
              </p:cNvPr>
              <p:cNvGrpSpPr/>
              <p:nvPr/>
            </p:nvGrpSpPr>
            <p:grpSpPr>
              <a:xfrm>
                <a:off x="2204505" y="2790336"/>
                <a:ext cx="5383288" cy="2122452"/>
                <a:chOff x="2204505" y="2790336"/>
                <a:chExt cx="5383288" cy="2122452"/>
              </a:xfrm>
              <a:grpFill/>
            </p:grpSpPr>
            <p:sp>
              <p:nvSpPr>
                <p:cNvPr id="8" name="Arrow: Right 7">
                  <a:extLst>
                    <a:ext uri="{FF2B5EF4-FFF2-40B4-BE49-F238E27FC236}">
                      <a16:creationId xmlns:a16="http://schemas.microsoft.com/office/drawing/2014/main" id="{95B14F1D-01D8-E250-0A56-CE941B6D9E6D}"/>
                    </a:ext>
                  </a:extLst>
                </p:cNvPr>
                <p:cNvSpPr/>
                <p:nvPr/>
              </p:nvSpPr>
              <p:spPr>
                <a:xfrm rot="20641834">
                  <a:off x="2253077" y="3052099"/>
                  <a:ext cx="631363" cy="490194"/>
                </a:xfrm>
                <a:prstGeom prst="rightArrow">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9" name="Rectangle: Rounded Corners 8">
                  <a:extLst>
                    <a:ext uri="{FF2B5EF4-FFF2-40B4-BE49-F238E27FC236}">
                      <a16:creationId xmlns:a16="http://schemas.microsoft.com/office/drawing/2014/main" id="{36623738-7751-768D-66CC-39BBABB642F3}"/>
                    </a:ext>
                  </a:extLst>
                </p:cNvPr>
                <p:cNvSpPr/>
                <p:nvPr/>
              </p:nvSpPr>
              <p:spPr>
                <a:xfrm>
                  <a:off x="3318239" y="2790336"/>
                  <a:ext cx="1593129" cy="827202"/>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7 </a:t>
                  </a:r>
                  <a:r>
                    <a:rPr lang="en-US" sz="1600" b="1" dirty="0" err="1">
                      <a:solidFill>
                        <a:schemeClr val="tx1"/>
                      </a:solidFill>
                    </a:rPr>
                    <a:t>patiriantys</a:t>
                  </a:r>
                  <a:r>
                    <a:rPr lang="en-US" sz="1600" b="1" dirty="0">
                      <a:solidFill>
                        <a:schemeClr val="tx1"/>
                      </a:solidFill>
                    </a:rPr>
                    <a:t> </a:t>
                  </a:r>
                  <a:r>
                    <a:rPr lang="lt-LT" sz="1600" b="1" dirty="0">
                      <a:solidFill>
                        <a:schemeClr val="tx1"/>
                      </a:solidFill>
                    </a:rPr>
                    <a:t>žemą susvetimėjimą</a:t>
                  </a:r>
                </a:p>
              </p:txBody>
            </p:sp>
            <p:sp>
              <p:nvSpPr>
                <p:cNvPr id="10" name="Rectangle: Rounded Corners 9">
                  <a:extLst>
                    <a:ext uri="{FF2B5EF4-FFF2-40B4-BE49-F238E27FC236}">
                      <a16:creationId xmlns:a16="http://schemas.microsoft.com/office/drawing/2014/main" id="{AC37041E-309E-82BC-D88D-9CE329EC28E2}"/>
                    </a:ext>
                  </a:extLst>
                </p:cNvPr>
                <p:cNvSpPr/>
                <p:nvPr/>
              </p:nvSpPr>
              <p:spPr>
                <a:xfrm>
                  <a:off x="3327666" y="4085586"/>
                  <a:ext cx="1593129" cy="827202"/>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7 </a:t>
                  </a:r>
                  <a:r>
                    <a:rPr lang="en-US" sz="1600" b="1" dirty="0" err="1">
                      <a:solidFill>
                        <a:schemeClr val="tx1"/>
                      </a:solidFill>
                    </a:rPr>
                    <a:t>patiriantys</a:t>
                  </a:r>
                  <a:r>
                    <a:rPr lang="en-US" sz="1600" b="1" dirty="0">
                      <a:solidFill>
                        <a:schemeClr val="tx1"/>
                      </a:solidFill>
                    </a:rPr>
                    <a:t> </a:t>
                  </a:r>
                  <a:r>
                    <a:rPr lang="lt-LT" sz="1600" b="1" dirty="0">
                      <a:solidFill>
                        <a:schemeClr val="tx1"/>
                      </a:solidFill>
                    </a:rPr>
                    <a:t>aukštą susvetimėjimą</a:t>
                  </a:r>
                </a:p>
              </p:txBody>
            </p:sp>
            <p:sp>
              <p:nvSpPr>
                <p:cNvPr id="11" name="Arrow: Right 10">
                  <a:extLst>
                    <a:ext uri="{FF2B5EF4-FFF2-40B4-BE49-F238E27FC236}">
                      <a16:creationId xmlns:a16="http://schemas.microsoft.com/office/drawing/2014/main" id="{E84517A5-997F-B0F5-A9E1-821E50656E7A}"/>
                    </a:ext>
                  </a:extLst>
                </p:cNvPr>
                <p:cNvSpPr/>
                <p:nvPr/>
              </p:nvSpPr>
              <p:spPr>
                <a:xfrm rot="1084807">
                  <a:off x="2204505" y="3949555"/>
                  <a:ext cx="654015" cy="490194"/>
                </a:xfrm>
                <a:prstGeom prst="rightArrow">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2" name="Arrow: Right 11">
                  <a:extLst>
                    <a:ext uri="{FF2B5EF4-FFF2-40B4-BE49-F238E27FC236}">
                      <a16:creationId xmlns:a16="http://schemas.microsoft.com/office/drawing/2014/main" id="{C9B0AF29-E0F4-AC94-1895-F39A6115AA8C}"/>
                    </a:ext>
                  </a:extLst>
                </p:cNvPr>
                <p:cNvSpPr/>
                <p:nvPr/>
              </p:nvSpPr>
              <p:spPr>
                <a:xfrm rot="1758910">
                  <a:off x="5233079" y="3304684"/>
                  <a:ext cx="659877" cy="254523"/>
                </a:xfrm>
                <a:prstGeom prst="rightArrow">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3" name="Arrow: Right 12">
                  <a:extLst>
                    <a:ext uri="{FF2B5EF4-FFF2-40B4-BE49-F238E27FC236}">
                      <a16:creationId xmlns:a16="http://schemas.microsoft.com/office/drawing/2014/main" id="{0336195A-C6AD-D255-2AFC-D2A820CB6643}"/>
                    </a:ext>
                  </a:extLst>
                </p:cNvPr>
                <p:cNvSpPr/>
                <p:nvPr/>
              </p:nvSpPr>
              <p:spPr>
                <a:xfrm rot="19520671">
                  <a:off x="5221656" y="4067392"/>
                  <a:ext cx="659877" cy="254523"/>
                </a:xfrm>
                <a:prstGeom prst="rightArrow">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4" name="Rectangle 13">
                  <a:extLst>
                    <a:ext uri="{FF2B5EF4-FFF2-40B4-BE49-F238E27FC236}">
                      <a16:creationId xmlns:a16="http://schemas.microsoft.com/office/drawing/2014/main" id="{72276E8B-5974-C801-8898-A56897354001}"/>
                    </a:ext>
                  </a:extLst>
                </p:cNvPr>
                <p:cNvSpPr/>
                <p:nvPr/>
              </p:nvSpPr>
              <p:spPr>
                <a:xfrm>
                  <a:off x="6212265" y="3355351"/>
                  <a:ext cx="1375528" cy="978031"/>
                </a:xfrm>
                <a:prstGeom prst="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b="1" dirty="0">
                      <a:solidFill>
                        <a:schemeClr val="tx1"/>
                      </a:solidFill>
                    </a:rPr>
                    <a:t>Teminė analizė</a:t>
                  </a:r>
                </a:p>
              </p:txBody>
            </p:sp>
          </p:grpSp>
        </p:grpSp>
        <p:sp>
          <p:nvSpPr>
            <p:cNvPr id="30" name="Arrow: Bent 29">
              <a:extLst>
                <a:ext uri="{FF2B5EF4-FFF2-40B4-BE49-F238E27FC236}">
                  <a16:creationId xmlns:a16="http://schemas.microsoft.com/office/drawing/2014/main" id="{147F9711-D9D7-B596-6790-14FAD2F61DA6}"/>
                </a:ext>
              </a:extLst>
            </p:cNvPr>
            <p:cNvSpPr/>
            <p:nvPr/>
          </p:nvSpPr>
          <p:spPr>
            <a:xfrm>
              <a:off x="7342845" y="2289116"/>
              <a:ext cx="1150706" cy="827203"/>
            </a:xfrm>
            <a:prstGeom prst="bentArrow">
              <a:avLst>
                <a:gd name="adj1" fmla="val 10462"/>
                <a:gd name="adj2" fmla="val 14738"/>
                <a:gd name="adj3" fmla="val 13883"/>
                <a:gd name="adj4" fmla="val 43750"/>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solidFill>
                  <a:schemeClr val="tx1"/>
                </a:solidFill>
              </a:endParaRPr>
            </a:p>
          </p:txBody>
        </p:sp>
        <p:sp>
          <p:nvSpPr>
            <p:cNvPr id="31" name="Arrow: Bent 30">
              <a:extLst>
                <a:ext uri="{FF2B5EF4-FFF2-40B4-BE49-F238E27FC236}">
                  <a16:creationId xmlns:a16="http://schemas.microsoft.com/office/drawing/2014/main" id="{D3A08C69-7C07-71D6-8E3F-D43555BF2E24}"/>
                </a:ext>
              </a:extLst>
            </p:cNvPr>
            <p:cNvSpPr/>
            <p:nvPr/>
          </p:nvSpPr>
          <p:spPr>
            <a:xfrm rot="10800000" flipH="1">
              <a:off x="7305773" y="4251904"/>
              <a:ext cx="1187778" cy="827202"/>
            </a:xfrm>
            <a:prstGeom prst="bentArrow">
              <a:avLst>
                <a:gd name="adj1" fmla="val 10462"/>
                <a:gd name="adj2" fmla="val 14738"/>
                <a:gd name="adj3" fmla="val 13883"/>
                <a:gd name="adj4" fmla="val 43750"/>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solidFill>
                  <a:schemeClr val="tx1"/>
                </a:solidFill>
              </a:endParaRPr>
            </a:p>
          </p:txBody>
        </p:sp>
        <p:sp>
          <p:nvSpPr>
            <p:cNvPr id="32" name="Arrow: Right 31">
              <a:extLst>
                <a:ext uri="{FF2B5EF4-FFF2-40B4-BE49-F238E27FC236}">
                  <a16:creationId xmlns:a16="http://schemas.microsoft.com/office/drawing/2014/main" id="{0B67192A-A11C-A74A-F31F-4DA21521DDAE}"/>
                </a:ext>
              </a:extLst>
            </p:cNvPr>
            <p:cNvSpPr/>
            <p:nvPr/>
          </p:nvSpPr>
          <p:spPr>
            <a:xfrm>
              <a:off x="7899662" y="3556555"/>
              <a:ext cx="593889" cy="185127"/>
            </a:xfrm>
            <a:prstGeom prst="rightArrow">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3" name="Rectangle: Rounded Corners 32">
              <a:extLst>
                <a:ext uri="{FF2B5EF4-FFF2-40B4-BE49-F238E27FC236}">
                  <a16:creationId xmlns:a16="http://schemas.microsoft.com/office/drawing/2014/main" id="{14FDE5F1-8D76-E69F-78B5-FB5399639C93}"/>
                </a:ext>
              </a:extLst>
            </p:cNvPr>
            <p:cNvSpPr/>
            <p:nvPr/>
          </p:nvSpPr>
          <p:spPr>
            <a:xfrm>
              <a:off x="8929540" y="1698353"/>
              <a:ext cx="1593129" cy="827202"/>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b="1" dirty="0">
                  <a:solidFill>
                    <a:schemeClr val="tx1"/>
                  </a:solidFill>
                </a:rPr>
                <a:t>Bendraklasių temos (3)</a:t>
              </a:r>
            </a:p>
          </p:txBody>
        </p:sp>
        <p:sp>
          <p:nvSpPr>
            <p:cNvPr id="34" name="Rectangle: Rounded Corners 33">
              <a:extLst>
                <a:ext uri="{FF2B5EF4-FFF2-40B4-BE49-F238E27FC236}">
                  <a16:creationId xmlns:a16="http://schemas.microsoft.com/office/drawing/2014/main" id="{0A87A0B0-868B-E1A8-2F55-7B6F7142F343}"/>
                </a:ext>
              </a:extLst>
            </p:cNvPr>
            <p:cNvSpPr/>
            <p:nvPr/>
          </p:nvSpPr>
          <p:spPr>
            <a:xfrm>
              <a:off x="8929541" y="3235517"/>
              <a:ext cx="1593129" cy="827202"/>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b="1" dirty="0">
                  <a:solidFill>
                    <a:schemeClr val="tx1"/>
                  </a:solidFill>
                </a:rPr>
                <a:t>Mokytojų temos (2)</a:t>
              </a:r>
            </a:p>
          </p:txBody>
        </p:sp>
        <p:sp>
          <p:nvSpPr>
            <p:cNvPr id="35" name="Rectangle: Rounded Corners 34">
              <a:extLst>
                <a:ext uri="{FF2B5EF4-FFF2-40B4-BE49-F238E27FC236}">
                  <a16:creationId xmlns:a16="http://schemas.microsoft.com/office/drawing/2014/main" id="{B7F8CE14-9B2B-E424-BDAF-6D1F310C0576}"/>
                </a:ext>
              </a:extLst>
            </p:cNvPr>
            <p:cNvSpPr/>
            <p:nvPr/>
          </p:nvSpPr>
          <p:spPr>
            <a:xfrm>
              <a:off x="8929540" y="4769757"/>
              <a:ext cx="1593129" cy="827202"/>
            </a:xfrm>
            <a:prstGeom prst="roundRect">
              <a:avLst/>
            </a:pr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b="1" dirty="0">
                  <a:solidFill>
                    <a:schemeClr val="tx1"/>
                  </a:solidFill>
                </a:rPr>
                <a:t>Mokymosi veiklos temos (2)</a:t>
              </a:r>
            </a:p>
          </p:txBody>
        </p:sp>
      </p:grpSp>
      <p:sp>
        <p:nvSpPr>
          <p:cNvPr id="41" name="TextBox 40">
            <a:extLst>
              <a:ext uri="{FF2B5EF4-FFF2-40B4-BE49-F238E27FC236}">
                <a16:creationId xmlns:a16="http://schemas.microsoft.com/office/drawing/2014/main" id="{A845E1C2-DF49-DB29-BF54-18661BC2E968}"/>
              </a:ext>
            </a:extLst>
          </p:cNvPr>
          <p:cNvSpPr txBox="1"/>
          <p:nvPr/>
        </p:nvSpPr>
        <p:spPr>
          <a:xfrm>
            <a:off x="678472" y="4583193"/>
            <a:ext cx="1729033" cy="1200329"/>
          </a:xfrm>
          <a:prstGeom prst="rect">
            <a:avLst/>
          </a:prstGeom>
          <a:noFill/>
        </p:spPr>
        <p:txBody>
          <a:bodyPr wrap="square" rtlCol="0">
            <a:spAutoFit/>
          </a:bodyPr>
          <a:lstStyle/>
          <a:p>
            <a:pPr algn="ctr"/>
            <a:r>
              <a:rPr lang="lt-LT" dirty="0"/>
              <a:t>Trys tyrimo mokyklos, jose besimokantys 12-okai</a:t>
            </a:r>
          </a:p>
        </p:txBody>
      </p:sp>
      <p:sp>
        <p:nvSpPr>
          <p:cNvPr id="42" name="TextBox 41">
            <a:extLst>
              <a:ext uri="{FF2B5EF4-FFF2-40B4-BE49-F238E27FC236}">
                <a16:creationId xmlns:a16="http://schemas.microsoft.com/office/drawing/2014/main" id="{E6630D43-ED70-9ED9-5087-56F6E02903D0}"/>
              </a:ext>
            </a:extLst>
          </p:cNvPr>
          <p:cNvSpPr txBox="1"/>
          <p:nvPr/>
        </p:nvSpPr>
        <p:spPr>
          <a:xfrm>
            <a:off x="2665136" y="4307500"/>
            <a:ext cx="1323867" cy="2308324"/>
          </a:xfrm>
          <a:prstGeom prst="rect">
            <a:avLst/>
          </a:prstGeom>
          <a:noFill/>
        </p:spPr>
        <p:txBody>
          <a:bodyPr wrap="square" rtlCol="0">
            <a:spAutoFit/>
          </a:bodyPr>
          <a:lstStyle/>
          <a:p>
            <a:pPr algn="ctr"/>
            <a:r>
              <a:rPr lang="lt-LT" dirty="0">
                <a:ln w="0"/>
                <a:solidFill>
                  <a:schemeClr val="accent1"/>
                </a:solidFill>
                <a:effectLst>
                  <a:outerShdw blurRad="38100" dist="25400" dir="5400000" algn="ctr" rotWithShape="0">
                    <a:srgbClr val="6E747A">
                      <a:alpha val="43000"/>
                    </a:srgbClr>
                  </a:outerShdw>
                </a:effectLst>
              </a:rPr>
              <a:t>Diagnostinis įrankis (Morinaj, 2021) (n</a:t>
            </a:r>
            <a:r>
              <a:rPr lang="en-US" dirty="0">
                <a:ln w="0"/>
                <a:solidFill>
                  <a:schemeClr val="accent1"/>
                </a:solidFill>
                <a:effectLst>
                  <a:outerShdw blurRad="38100" dist="25400" dir="5400000" algn="ctr" rotWithShape="0">
                    <a:srgbClr val="6E747A">
                      <a:alpha val="43000"/>
                    </a:srgbClr>
                  </a:outerShdw>
                </a:effectLst>
              </a:rPr>
              <a:t>=227)</a:t>
            </a:r>
            <a:r>
              <a:rPr lang="lt-LT" dirty="0">
                <a:ln w="0"/>
                <a:solidFill>
                  <a:schemeClr val="accent1"/>
                </a:solidFill>
                <a:effectLst>
                  <a:outerShdw blurRad="38100" dist="25400" dir="5400000" algn="ctr" rotWithShape="0">
                    <a:srgbClr val="6E747A">
                      <a:alpha val="43000"/>
                    </a:srgbClr>
                  </a:outerShdw>
                </a:effectLst>
              </a:rPr>
              <a:t>;</a:t>
            </a:r>
          </a:p>
          <a:p>
            <a:pPr algn="ctr"/>
            <a:r>
              <a:rPr lang="lt-LT" dirty="0">
                <a:ln w="0"/>
                <a:solidFill>
                  <a:schemeClr val="accent1"/>
                </a:solidFill>
                <a:effectLst>
                  <a:outerShdw blurRad="38100" dist="25400" dir="5400000" algn="ctr" rotWithShape="0">
                    <a:srgbClr val="6E747A">
                      <a:alpha val="43000"/>
                    </a:srgbClr>
                  </a:outerShdw>
                </a:effectLst>
              </a:rPr>
              <a:t>Tyrimo dalyvių atranka</a:t>
            </a:r>
          </a:p>
        </p:txBody>
      </p:sp>
      <p:sp>
        <p:nvSpPr>
          <p:cNvPr id="43" name="TextBox 42">
            <a:extLst>
              <a:ext uri="{FF2B5EF4-FFF2-40B4-BE49-F238E27FC236}">
                <a16:creationId xmlns:a16="http://schemas.microsoft.com/office/drawing/2014/main" id="{927A1829-BF34-8138-2651-C9C07154EABE}"/>
              </a:ext>
            </a:extLst>
          </p:cNvPr>
          <p:cNvSpPr txBox="1"/>
          <p:nvPr/>
        </p:nvSpPr>
        <p:spPr>
          <a:xfrm>
            <a:off x="5627288" y="5076985"/>
            <a:ext cx="1458304" cy="1477328"/>
          </a:xfrm>
          <a:prstGeom prst="rect">
            <a:avLst/>
          </a:prstGeom>
          <a:noFill/>
        </p:spPr>
        <p:txBody>
          <a:bodyPr wrap="square" rtlCol="0">
            <a:spAutoFit/>
          </a:bodyPr>
          <a:lstStyle/>
          <a:p>
            <a:pPr algn="ctr"/>
            <a:r>
              <a:rPr lang="lt-LT" dirty="0">
                <a:ln w="0"/>
                <a:solidFill>
                  <a:schemeClr val="accent1"/>
                </a:solidFill>
                <a:effectLst>
                  <a:outerShdw blurRad="38100" dist="25400" dir="5400000" algn="ctr" rotWithShape="0">
                    <a:srgbClr val="6E747A">
                      <a:alpha val="43000"/>
                    </a:srgbClr>
                  </a:outerShdw>
                </a:effectLst>
              </a:rPr>
              <a:t>Pusiau struktūruotas interviu su</a:t>
            </a:r>
          </a:p>
          <a:p>
            <a:pPr algn="ctr"/>
            <a:r>
              <a:rPr lang="lt-LT" dirty="0">
                <a:ln w="0"/>
                <a:solidFill>
                  <a:schemeClr val="accent1"/>
                </a:solidFill>
                <a:effectLst>
                  <a:outerShdw blurRad="38100" dist="25400" dir="5400000" algn="ctr" rotWithShape="0">
                    <a:srgbClr val="6E747A">
                      <a:alpha val="43000"/>
                    </a:srgbClr>
                  </a:outerShdw>
                </a:effectLst>
              </a:rPr>
              <a:t>14 tyrimo dalyvių</a:t>
            </a:r>
          </a:p>
        </p:txBody>
      </p:sp>
    </p:spTree>
    <p:extLst>
      <p:ext uri="{BB962C8B-B14F-4D97-AF65-F5344CB8AC3E}">
        <p14:creationId xmlns:p14="http://schemas.microsoft.com/office/powerpoint/2010/main" val="720688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FEEA5-C1AB-4B53-CF90-066F0FE69113}"/>
              </a:ext>
            </a:extLst>
          </p:cNvPr>
          <p:cNvSpPr>
            <a:spLocks noGrp="1"/>
          </p:cNvSpPr>
          <p:nvPr>
            <p:ph type="title"/>
          </p:nvPr>
        </p:nvSpPr>
        <p:spPr/>
        <p:txBody>
          <a:bodyPr/>
          <a:lstStyle/>
          <a:p>
            <a:r>
              <a:rPr lang="lt-LT" b="1" dirty="0"/>
              <a:t>Išvados</a:t>
            </a:r>
            <a:endParaRPr lang="lt-LT" dirty="0"/>
          </a:p>
        </p:txBody>
      </p:sp>
      <p:sp>
        <p:nvSpPr>
          <p:cNvPr id="4" name="Rectangle: Rounded Corners 3">
            <a:extLst>
              <a:ext uri="{FF2B5EF4-FFF2-40B4-BE49-F238E27FC236}">
                <a16:creationId xmlns:a16="http://schemas.microsoft.com/office/drawing/2014/main" id="{6F661D9A-A73B-6A9A-8406-CF80C8F59525}"/>
              </a:ext>
            </a:extLst>
          </p:cNvPr>
          <p:cNvSpPr/>
          <p:nvPr/>
        </p:nvSpPr>
        <p:spPr>
          <a:xfrm>
            <a:off x="1417322" y="2087880"/>
            <a:ext cx="4571996" cy="455676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lt-LT" sz="2400" b="1" dirty="0"/>
              <a:t>SUSVETIMĖJIMO</a:t>
            </a:r>
            <a:r>
              <a:rPr lang="lt-LT" sz="2400" dirty="0"/>
              <a:t> atveju:</a:t>
            </a:r>
          </a:p>
          <a:p>
            <a:pPr algn="ctr"/>
            <a:endParaRPr lang="lt-LT" sz="2400" dirty="0"/>
          </a:p>
          <a:p>
            <a:pPr marL="342900" indent="-342900" algn="ctr">
              <a:buFont typeface="Arial" panose="020B0604020202020204" pitchFamily="34" charset="0"/>
              <a:buChar char="•"/>
            </a:pPr>
            <a:r>
              <a:rPr lang="lt-LT" sz="2800" dirty="0"/>
              <a:t>(Savi)izoliacija nuo bendraklasių.</a:t>
            </a:r>
          </a:p>
          <a:p>
            <a:pPr marL="342900" indent="-342900" algn="ctr">
              <a:buFont typeface="Arial" panose="020B0604020202020204" pitchFamily="34" charset="0"/>
              <a:buChar char="•"/>
            </a:pPr>
            <a:r>
              <a:rPr lang="lt-LT" sz="2800" dirty="0"/>
              <a:t>Funkcinis santykis su bendraklasiais</a:t>
            </a:r>
          </a:p>
          <a:p>
            <a:pPr marL="342900" indent="-342900" algn="ctr">
              <a:buFont typeface="Arial" panose="020B0604020202020204" pitchFamily="34" charset="0"/>
              <a:buChar char="•"/>
            </a:pPr>
            <a:r>
              <a:rPr lang="lt-LT" sz="2800" dirty="0"/>
              <a:t>Neformali veikla kaip „gelbėjimosi ratas“.</a:t>
            </a:r>
          </a:p>
          <a:p>
            <a:pPr marL="342900" indent="-342900" algn="ctr">
              <a:buFont typeface="Arial" panose="020B0604020202020204" pitchFamily="34" charset="0"/>
              <a:buChar char="•"/>
            </a:pPr>
            <a:r>
              <a:rPr lang="lt-LT" sz="2800" dirty="0"/>
              <a:t>Vertybių, interesų, pomėgių išsiskyrimas.</a:t>
            </a:r>
          </a:p>
          <a:p>
            <a:pPr algn="ctr"/>
            <a:endParaRPr lang="lt-LT" dirty="0"/>
          </a:p>
        </p:txBody>
      </p:sp>
      <p:sp>
        <p:nvSpPr>
          <p:cNvPr id="5" name="Rectangle: Rounded Corners 4">
            <a:extLst>
              <a:ext uri="{FF2B5EF4-FFF2-40B4-BE49-F238E27FC236}">
                <a16:creationId xmlns:a16="http://schemas.microsoft.com/office/drawing/2014/main" id="{C196CF62-D97E-B145-A51A-FA57AA4EC95C}"/>
              </a:ext>
            </a:extLst>
          </p:cNvPr>
          <p:cNvSpPr/>
          <p:nvPr/>
        </p:nvSpPr>
        <p:spPr>
          <a:xfrm>
            <a:off x="6461764" y="2087880"/>
            <a:ext cx="4571996" cy="455676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br>
              <a:rPr lang="lt-LT" sz="2400" b="1" dirty="0"/>
            </a:br>
            <a:r>
              <a:rPr lang="lt-LT" sz="2400" b="1" dirty="0"/>
              <a:t>NESUSVETIMĖJIMO</a:t>
            </a:r>
            <a:r>
              <a:rPr lang="lt-LT" sz="2400" dirty="0"/>
              <a:t> atveju:</a:t>
            </a:r>
          </a:p>
          <a:p>
            <a:pPr marL="342900" indent="-342900" algn="ctr">
              <a:buFont typeface="Arial" panose="020B0604020202020204" pitchFamily="34" charset="0"/>
              <a:buChar char="•"/>
            </a:pPr>
            <a:endParaRPr lang="lt-LT" sz="2200" dirty="0"/>
          </a:p>
          <a:p>
            <a:pPr marL="342900" indent="-342900" algn="ctr">
              <a:buFont typeface="Arial" panose="020B0604020202020204" pitchFamily="34" charset="0"/>
              <a:buChar char="•"/>
            </a:pPr>
            <a:r>
              <a:rPr lang="lt-LT" sz="2200" dirty="0"/>
              <a:t>Teigiamas bendravimas ir bendradarbiavimas su bendraklasiais.</a:t>
            </a:r>
          </a:p>
          <a:p>
            <a:pPr marL="342900" indent="-342900" algn="ctr">
              <a:buFont typeface="Arial" panose="020B0604020202020204" pitchFamily="34" charset="0"/>
              <a:buChar char="•"/>
            </a:pPr>
            <a:r>
              <a:rPr lang="lt-LT" sz="2200" dirty="0"/>
              <a:t>Stiprūs socialiniai ryšiai, atsiradę per laiką, „prasitęsiantys“ už mokyklos ribų.</a:t>
            </a:r>
          </a:p>
          <a:p>
            <a:pPr marL="342900" indent="-342900" algn="ctr">
              <a:buFont typeface="Arial" panose="020B0604020202020204" pitchFamily="34" charset="0"/>
              <a:buChar char="•"/>
            </a:pPr>
            <a:r>
              <a:rPr lang="lt-LT" sz="2200" dirty="0"/>
              <a:t>Aktyvumas formalioje/neformalioje veikloje.</a:t>
            </a:r>
          </a:p>
          <a:p>
            <a:pPr marL="342900" indent="-342900" algn="ctr">
              <a:buFont typeface="Arial" panose="020B0604020202020204" pitchFamily="34" charset="0"/>
              <a:buChar char="•"/>
            </a:pPr>
            <a:r>
              <a:rPr lang="lt-LT" sz="2200" dirty="0"/>
              <a:t>Komunikabilumo kompetencija</a:t>
            </a:r>
          </a:p>
          <a:p>
            <a:pPr algn="ctr"/>
            <a:endParaRPr lang="lt-LT" dirty="0"/>
          </a:p>
        </p:txBody>
      </p:sp>
      <p:sp>
        <p:nvSpPr>
          <p:cNvPr id="6" name="Rectangle: Rounded Corners 5">
            <a:extLst>
              <a:ext uri="{FF2B5EF4-FFF2-40B4-BE49-F238E27FC236}">
                <a16:creationId xmlns:a16="http://schemas.microsoft.com/office/drawing/2014/main" id="{57866269-75A1-2BA3-B03E-D674A3C7C0CC}"/>
              </a:ext>
            </a:extLst>
          </p:cNvPr>
          <p:cNvSpPr/>
          <p:nvPr/>
        </p:nvSpPr>
        <p:spPr>
          <a:xfrm>
            <a:off x="3703320" y="365125"/>
            <a:ext cx="4983480" cy="77041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sz="2800" b="1" dirty="0"/>
              <a:t>Santykis su bendraklasiais</a:t>
            </a:r>
          </a:p>
        </p:txBody>
      </p:sp>
      <p:cxnSp>
        <p:nvCxnSpPr>
          <p:cNvPr id="8" name="Straight Arrow Connector 7">
            <a:extLst>
              <a:ext uri="{FF2B5EF4-FFF2-40B4-BE49-F238E27FC236}">
                <a16:creationId xmlns:a16="http://schemas.microsoft.com/office/drawing/2014/main" id="{678DEC27-B2FA-1088-1203-381393F82D8E}"/>
              </a:ext>
            </a:extLst>
          </p:cNvPr>
          <p:cNvCxnSpPr>
            <a:stCxn id="6" idx="2"/>
            <a:endCxn id="4" idx="0"/>
          </p:cNvCxnSpPr>
          <p:nvPr/>
        </p:nvCxnSpPr>
        <p:spPr>
          <a:xfrm flipH="1">
            <a:off x="3703320" y="1135539"/>
            <a:ext cx="2491740" cy="95234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D43D8109-C79E-E86B-6A12-A1C204229A64}"/>
              </a:ext>
            </a:extLst>
          </p:cNvPr>
          <p:cNvCxnSpPr>
            <a:cxnSpLocks/>
            <a:stCxn id="6" idx="2"/>
            <a:endCxn id="5" idx="0"/>
          </p:cNvCxnSpPr>
          <p:nvPr/>
        </p:nvCxnSpPr>
        <p:spPr>
          <a:xfrm>
            <a:off x="6195060" y="1135539"/>
            <a:ext cx="2552702" cy="95234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4163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FEEA5-C1AB-4B53-CF90-066F0FE69113}"/>
              </a:ext>
            </a:extLst>
          </p:cNvPr>
          <p:cNvSpPr>
            <a:spLocks noGrp="1"/>
          </p:cNvSpPr>
          <p:nvPr>
            <p:ph type="title"/>
          </p:nvPr>
        </p:nvSpPr>
        <p:spPr/>
        <p:txBody>
          <a:bodyPr/>
          <a:lstStyle/>
          <a:p>
            <a:r>
              <a:rPr lang="lt-LT" b="1" dirty="0"/>
              <a:t>Išvados</a:t>
            </a:r>
            <a:endParaRPr lang="lt-LT" dirty="0"/>
          </a:p>
        </p:txBody>
      </p:sp>
      <p:sp>
        <p:nvSpPr>
          <p:cNvPr id="4" name="Rectangle: Rounded Corners 3">
            <a:extLst>
              <a:ext uri="{FF2B5EF4-FFF2-40B4-BE49-F238E27FC236}">
                <a16:creationId xmlns:a16="http://schemas.microsoft.com/office/drawing/2014/main" id="{6F661D9A-A73B-6A9A-8406-CF80C8F59525}"/>
              </a:ext>
            </a:extLst>
          </p:cNvPr>
          <p:cNvSpPr/>
          <p:nvPr/>
        </p:nvSpPr>
        <p:spPr>
          <a:xfrm>
            <a:off x="1417318" y="1996440"/>
            <a:ext cx="4572004" cy="473964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lt-LT" sz="4400" b="1" dirty="0"/>
          </a:p>
          <a:p>
            <a:pPr algn="ctr"/>
            <a:r>
              <a:rPr lang="lt-LT" sz="2400" b="1" dirty="0"/>
              <a:t>SUSVETIMĖJIMO</a:t>
            </a:r>
            <a:r>
              <a:rPr lang="lt-LT" sz="2400" dirty="0"/>
              <a:t> atveju:</a:t>
            </a:r>
          </a:p>
          <a:p>
            <a:pPr algn="ctr"/>
            <a:endParaRPr lang="lt-LT" sz="2400" dirty="0"/>
          </a:p>
          <a:p>
            <a:pPr marL="342900" indent="-342900" algn="ctr">
              <a:buFont typeface="Arial" panose="020B0604020202020204" pitchFamily="34" charset="0"/>
              <a:buChar char="•"/>
            </a:pPr>
            <a:r>
              <a:rPr lang="lt-LT" sz="2400" dirty="0"/>
              <a:t>Techninio-funkcinio pobūdžio santykis.</a:t>
            </a:r>
          </a:p>
          <a:p>
            <a:pPr marL="342900" indent="-342900" algn="ctr">
              <a:buFont typeface="Arial" panose="020B0604020202020204" pitchFamily="34" charset="0"/>
              <a:buChar char="•"/>
            </a:pPr>
            <a:r>
              <a:rPr lang="lt-LT" sz="2400" dirty="0"/>
              <a:t>Formalus, „nesuinteresuotas“ mokytojas.</a:t>
            </a:r>
          </a:p>
          <a:p>
            <a:pPr marL="342900" indent="-342900" algn="ctr">
              <a:buFont typeface="Arial" panose="020B0604020202020204" pitchFamily="34" charset="0"/>
              <a:buChar char="•"/>
            </a:pPr>
            <a:r>
              <a:rPr lang="lt-LT" sz="2400" dirty="0"/>
              <a:t>„Nepastebimas mokinys“.</a:t>
            </a:r>
          </a:p>
          <a:p>
            <a:pPr marL="342900" indent="-342900" algn="ctr">
              <a:buFont typeface="Arial" panose="020B0604020202020204" pitchFamily="34" charset="0"/>
              <a:buChar char="•"/>
            </a:pPr>
            <a:r>
              <a:rPr lang="lt-LT" sz="2400" dirty="0"/>
              <a:t>Mokinio išankstinis vertinimas pagal išorines charakteristikas ir/ar akademinius pasiekimus.</a:t>
            </a:r>
          </a:p>
          <a:p>
            <a:pPr algn="ctr"/>
            <a:endParaRPr lang="lt-LT" dirty="0"/>
          </a:p>
        </p:txBody>
      </p:sp>
      <p:sp>
        <p:nvSpPr>
          <p:cNvPr id="5" name="Rectangle: Rounded Corners 4">
            <a:extLst>
              <a:ext uri="{FF2B5EF4-FFF2-40B4-BE49-F238E27FC236}">
                <a16:creationId xmlns:a16="http://schemas.microsoft.com/office/drawing/2014/main" id="{C196CF62-D97E-B145-A51A-FA57AA4EC95C}"/>
              </a:ext>
            </a:extLst>
          </p:cNvPr>
          <p:cNvSpPr/>
          <p:nvPr/>
        </p:nvSpPr>
        <p:spPr>
          <a:xfrm>
            <a:off x="6461760" y="1996440"/>
            <a:ext cx="4572004" cy="473964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lt-LT" sz="2400" b="1" dirty="0"/>
              <a:t>NESUSVETIMĖJIMO</a:t>
            </a:r>
            <a:r>
              <a:rPr lang="lt-LT" sz="2400" dirty="0"/>
              <a:t> atveju:</a:t>
            </a:r>
          </a:p>
          <a:p>
            <a:pPr algn="ctr"/>
            <a:endParaRPr lang="lt-LT" sz="2400" dirty="0"/>
          </a:p>
          <a:p>
            <a:pPr marL="342900" indent="-342900" algn="ctr">
              <a:buFont typeface="Arial" panose="020B0604020202020204" pitchFamily="34" charset="0"/>
              <a:buChar char="•"/>
            </a:pPr>
            <a:r>
              <a:rPr lang="lt-LT" sz="2400" dirty="0"/>
              <a:t>Abipusiškas suinteresuotumas kitu kaip asmeniu.</a:t>
            </a:r>
          </a:p>
          <a:p>
            <a:pPr marL="342900" indent="-342900" algn="ctr">
              <a:buFont typeface="Arial" panose="020B0604020202020204" pitchFamily="34" charset="0"/>
              <a:buChar char="•"/>
            </a:pPr>
            <a:r>
              <a:rPr lang="lt-LT" sz="2400" dirty="0"/>
              <a:t>Valingas tarpusavio ryšio kūrimas ir palaikymas.</a:t>
            </a:r>
          </a:p>
          <a:p>
            <a:pPr marL="342900" indent="-342900" algn="ctr">
              <a:buFont typeface="Arial" panose="020B0604020202020204" pitchFamily="34" charset="0"/>
              <a:buChar char="•"/>
            </a:pPr>
            <a:r>
              <a:rPr lang="lt-LT" sz="2400" dirty="0"/>
              <a:t>Mokymosi veikla kaip „raktas“ į nesusvetimėjusį mokinio ir mokytojo santykį.</a:t>
            </a:r>
          </a:p>
          <a:p>
            <a:pPr algn="ctr"/>
            <a:endParaRPr lang="lt-LT" dirty="0"/>
          </a:p>
        </p:txBody>
      </p:sp>
      <p:sp>
        <p:nvSpPr>
          <p:cNvPr id="6" name="Rectangle: Rounded Corners 5">
            <a:extLst>
              <a:ext uri="{FF2B5EF4-FFF2-40B4-BE49-F238E27FC236}">
                <a16:creationId xmlns:a16="http://schemas.microsoft.com/office/drawing/2014/main" id="{57866269-75A1-2BA3-B03E-D674A3C7C0CC}"/>
              </a:ext>
            </a:extLst>
          </p:cNvPr>
          <p:cNvSpPr/>
          <p:nvPr/>
        </p:nvSpPr>
        <p:spPr>
          <a:xfrm>
            <a:off x="3604260" y="264318"/>
            <a:ext cx="4983480" cy="770414"/>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lt-LT" sz="2800" b="1" dirty="0"/>
              <a:t>Santykis su mokytojais</a:t>
            </a:r>
          </a:p>
        </p:txBody>
      </p:sp>
      <p:cxnSp>
        <p:nvCxnSpPr>
          <p:cNvPr id="7" name="Straight Arrow Connector 6">
            <a:extLst>
              <a:ext uri="{FF2B5EF4-FFF2-40B4-BE49-F238E27FC236}">
                <a16:creationId xmlns:a16="http://schemas.microsoft.com/office/drawing/2014/main" id="{D601287A-F07F-91BA-1634-7AEAE2A2D558}"/>
              </a:ext>
            </a:extLst>
          </p:cNvPr>
          <p:cNvCxnSpPr>
            <a:stCxn id="6" idx="2"/>
            <a:endCxn id="4" idx="0"/>
          </p:cNvCxnSpPr>
          <p:nvPr/>
        </p:nvCxnSpPr>
        <p:spPr>
          <a:xfrm flipH="1">
            <a:off x="3703320" y="1034732"/>
            <a:ext cx="2392680" cy="961708"/>
          </a:xfrm>
          <a:prstGeom prst="straightConnector1">
            <a:avLst/>
          </a:prstGeom>
          <a:ln w="38100">
            <a:tailEnd type="triangle"/>
          </a:ln>
        </p:spPr>
        <p:style>
          <a:lnRef idx="1">
            <a:schemeClr val="accent6"/>
          </a:lnRef>
          <a:fillRef idx="0">
            <a:schemeClr val="accent6"/>
          </a:fillRef>
          <a:effectRef idx="0">
            <a:schemeClr val="accent6"/>
          </a:effectRef>
          <a:fontRef idx="minor">
            <a:schemeClr val="tx1"/>
          </a:fontRef>
        </p:style>
      </p:cxnSp>
      <p:cxnSp>
        <p:nvCxnSpPr>
          <p:cNvPr id="8" name="Straight Arrow Connector 7">
            <a:extLst>
              <a:ext uri="{FF2B5EF4-FFF2-40B4-BE49-F238E27FC236}">
                <a16:creationId xmlns:a16="http://schemas.microsoft.com/office/drawing/2014/main" id="{0DC12138-D731-D0B6-D592-2AE782F596D9}"/>
              </a:ext>
            </a:extLst>
          </p:cNvPr>
          <p:cNvCxnSpPr>
            <a:cxnSpLocks/>
            <a:stCxn id="6" idx="2"/>
            <a:endCxn id="5" idx="0"/>
          </p:cNvCxnSpPr>
          <p:nvPr/>
        </p:nvCxnSpPr>
        <p:spPr>
          <a:xfrm>
            <a:off x="6096000" y="1034732"/>
            <a:ext cx="2651762" cy="961708"/>
          </a:xfrm>
          <a:prstGeom prst="straightConnector1">
            <a:avLst/>
          </a:prstGeom>
          <a:ln w="38100">
            <a:tailEnd type="triangle"/>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123543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FEEA5-C1AB-4B53-CF90-066F0FE69113}"/>
              </a:ext>
            </a:extLst>
          </p:cNvPr>
          <p:cNvSpPr>
            <a:spLocks noGrp="1"/>
          </p:cNvSpPr>
          <p:nvPr>
            <p:ph type="title"/>
          </p:nvPr>
        </p:nvSpPr>
        <p:spPr/>
        <p:txBody>
          <a:bodyPr/>
          <a:lstStyle/>
          <a:p>
            <a:r>
              <a:rPr lang="lt-LT" b="1" dirty="0"/>
              <a:t>Išvados</a:t>
            </a:r>
            <a:endParaRPr lang="lt-LT" dirty="0"/>
          </a:p>
        </p:txBody>
      </p:sp>
      <p:sp>
        <p:nvSpPr>
          <p:cNvPr id="4" name="Rectangle: Rounded Corners 3">
            <a:extLst>
              <a:ext uri="{FF2B5EF4-FFF2-40B4-BE49-F238E27FC236}">
                <a16:creationId xmlns:a16="http://schemas.microsoft.com/office/drawing/2014/main" id="{6F661D9A-A73B-6A9A-8406-CF80C8F59525}"/>
              </a:ext>
            </a:extLst>
          </p:cNvPr>
          <p:cNvSpPr/>
          <p:nvPr/>
        </p:nvSpPr>
        <p:spPr>
          <a:xfrm>
            <a:off x="1325878" y="2125821"/>
            <a:ext cx="4754884" cy="448087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lt-LT" sz="2400" b="1" dirty="0"/>
              <a:t>SUSVETIMĖJIMO</a:t>
            </a:r>
            <a:r>
              <a:rPr lang="lt-LT" sz="2400" dirty="0"/>
              <a:t> atveju:</a:t>
            </a:r>
          </a:p>
          <a:p>
            <a:pPr algn="ctr"/>
            <a:endParaRPr lang="lt-LT" sz="2400" dirty="0"/>
          </a:p>
          <a:p>
            <a:pPr marL="342900" indent="-342900" algn="ctr">
              <a:buFont typeface="Arial" panose="020B0604020202020204" pitchFamily="34" charset="0"/>
              <a:buChar char="•"/>
            </a:pPr>
            <a:r>
              <a:rPr lang="lt-LT" sz="2400" dirty="0"/>
              <a:t>Neaktuali dėl karjeros/studijų pasirinkimų.</a:t>
            </a:r>
          </a:p>
          <a:p>
            <a:pPr marL="342900" indent="-342900" algn="ctr">
              <a:buFont typeface="Arial" panose="020B0604020202020204" pitchFamily="34" charset="0"/>
              <a:buChar char="•"/>
            </a:pPr>
            <a:r>
              <a:rPr lang="lt-LT" sz="2400" dirty="0"/>
              <a:t>Neigiamos patirys su mokytojais neigiamai paveikusios ir santykį su mokymosi veikla.</a:t>
            </a:r>
          </a:p>
          <a:p>
            <a:pPr marL="342900" indent="-342900" algn="ctr">
              <a:buFont typeface="Arial" panose="020B0604020202020204" pitchFamily="34" charset="0"/>
              <a:buChar char="•"/>
            </a:pPr>
            <a:r>
              <a:rPr lang="lt-LT" sz="2400" dirty="0"/>
              <a:t>Dalykinio turinio neatitiktis su „realiu gyvenimu“.</a:t>
            </a:r>
          </a:p>
          <a:p>
            <a:pPr marL="342900" indent="-342900" algn="ctr">
              <a:buFont typeface="Arial" panose="020B0604020202020204" pitchFamily="34" charset="0"/>
              <a:buChar char="•"/>
            </a:pPr>
            <a:endParaRPr lang="lt-LT" sz="2400" dirty="0"/>
          </a:p>
          <a:p>
            <a:pPr algn="ctr"/>
            <a:endParaRPr lang="lt-LT" dirty="0"/>
          </a:p>
        </p:txBody>
      </p:sp>
      <p:sp>
        <p:nvSpPr>
          <p:cNvPr id="5" name="Rectangle: Rounded Corners 4">
            <a:extLst>
              <a:ext uri="{FF2B5EF4-FFF2-40B4-BE49-F238E27FC236}">
                <a16:creationId xmlns:a16="http://schemas.microsoft.com/office/drawing/2014/main" id="{C196CF62-D97E-B145-A51A-FA57AA4EC95C}"/>
              </a:ext>
            </a:extLst>
          </p:cNvPr>
          <p:cNvSpPr/>
          <p:nvPr/>
        </p:nvSpPr>
        <p:spPr>
          <a:xfrm>
            <a:off x="6370320" y="2125821"/>
            <a:ext cx="4754884" cy="448087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lt-LT" sz="2400" b="1" dirty="0"/>
              <a:t>NESUSVETIMĖJIMO</a:t>
            </a:r>
            <a:r>
              <a:rPr lang="lt-LT" sz="2400" dirty="0"/>
              <a:t> atveju:</a:t>
            </a:r>
          </a:p>
          <a:p>
            <a:pPr algn="ctr"/>
            <a:endParaRPr lang="lt-LT" sz="2400" dirty="0"/>
          </a:p>
          <a:p>
            <a:pPr marL="342900" indent="-342900" algn="ctr">
              <a:buFont typeface="Arial" panose="020B0604020202020204" pitchFamily="34" charset="0"/>
              <a:buChar char="•"/>
            </a:pPr>
            <a:r>
              <a:rPr lang="lt-LT" sz="2400" dirty="0"/>
              <a:t>Stipriai palaikomas vidinės motyvacijos resursų.</a:t>
            </a:r>
          </a:p>
          <a:p>
            <a:pPr marL="342900" indent="-342900" algn="ctr">
              <a:buFont typeface="Arial" panose="020B0604020202020204" pitchFamily="34" charset="0"/>
              <a:buChar char="•"/>
            </a:pPr>
            <a:r>
              <a:rPr lang="lt-LT" sz="2400" dirty="0"/>
              <a:t>Stiprus šeimos, mokytojų, bendraklasių palaikymas.</a:t>
            </a:r>
          </a:p>
          <a:p>
            <a:pPr marL="342900" indent="-342900" algn="ctr">
              <a:buFont typeface="Arial" panose="020B0604020202020204" pitchFamily="34" charset="0"/>
              <a:buChar char="•"/>
            </a:pPr>
            <a:r>
              <a:rPr lang="lt-LT" sz="2400" dirty="0"/>
              <a:t>Suinteresuotumas mokymusi </a:t>
            </a:r>
            <a:r>
              <a:rPr lang="lt-LT" sz="2400" i="1" dirty="0"/>
              <a:t>per se.</a:t>
            </a:r>
          </a:p>
          <a:p>
            <a:pPr marL="342900" indent="-342900" algn="ctr">
              <a:buFont typeface="Arial" panose="020B0604020202020204" pitchFamily="34" charset="0"/>
              <a:buChar char="•"/>
            </a:pPr>
            <a:r>
              <a:rPr lang="lt-LT" sz="2400" dirty="0"/>
              <a:t>Mokymosi veikla aktuali savaime, kaip asmenybės augimui būtina sąlyga. </a:t>
            </a:r>
          </a:p>
          <a:p>
            <a:pPr algn="ctr"/>
            <a:endParaRPr lang="lt-LT" dirty="0"/>
          </a:p>
        </p:txBody>
      </p:sp>
      <p:sp>
        <p:nvSpPr>
          <p:cNvPr id="6" name="Rectangle: Rounded Corners 5">
            <a:extLst>
              <a:ext uri="{FF2B5EF4-FFF2-40B4-BE49-F238E27FC236}">
                <a16:creationId xmlns:a16="http://schemas.microsoft.com/office/drawing/2014/main" id="{57866269-75A1-2BA3-B03E-D674A3C7C0CC}"/>
              </a:ext>
            </a:extLst>
          </p:cNvPr>
          <p:cNvSpPr/>
          <p:nvPr/>
        </p:nvSpPr>
        <p:spPr>
          <a:xfrm>
            <a:off x="3703320" y="257492"/>
            <a:ext cx="4983480" cy="770414"/>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lt-LT" sz="2800" b="1" dirty="0"/>
              <a:t>Santykis su mokymosi veikla</a:t>
            </a:r>
          </a:p>
        </p:txBody>
      </p:sp>
      <p:cxnSp>
        <p:nvCxnSpPr>
          <p:cNvPr id="7" name="Straight Arrow Connector 6">
            <a:extLst>
              <a:ext uri="{FF2B5EF4-FFF2-40B4-BE49-F238E27FC236}">
                <a16:creationId xmlns:a16="http://schemas.microsoft.com/office/drawing/2014/main" id="{89B921E8-8A63-E068-96AB-AF5F4F7D99FE}"/>
              </a:ext>
            </a:extLst>
          </p:cNvPr>
          <p:cNvCxnSpPr>
            <a:stCxn id="6" idx="2"/>
          </p:cNvCxnSpPr>
          <p:nvPr/>
        </p:nvCxnSpPr>
        <p:spPr>
          <a:xfrm flipH="1">
            <a:off x="3703320" y="1027906"/>
            <a:ext cx="2491740" cy="1097915"/>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8" name="Straight Arrow Connector 7">
            <a:extLst>
              <a:ext uri="{FF2B5EF4-FFF2-40B4-BE49-F238E27FC236}">
                <a16:creationId xmlns:a16="http://schemas.microsoft.com/office/drawing/2014/main" id="{25D61526-5372-65A9-2E98-9EFC8ACF8A58}"/>
              </a:ext>
            </a:extLst>
          </p:cNvPr>
          <p:cNvCxnSpPr>
            <a:cxnSpLocks/>
            <a:stCxn id="6" idx="2"/>
            <a:endCxn id="5" idx="0"/>
          </p:cNvCxnSpPr>
          <p:nvPr/>
        </p:nvCxnSpPr>
        <p:spPr>
          <a:xfrm>
            <a:off x="6195060" y="1027906"/>
            <a:ext cx="2552702" cy="1097915"/>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42478116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854</TotalTime>
  <Words>1540</Words>
  <Application>Microsoft Office PowerPoint</Application>
  <PresentationFormat>Widescreen</PresentationFormat>
  <Paragraphs>195</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„Santykio formavimas(is) Lietuvos bendrojo ugdymo mokykloje: tarp dialogo ir susvetimėjimo“</vt:lpstr>
      <vt:lpstr>Tyrimo tikslas</vt:lpstr>
      <vt:lpstr>Kuo tai svarbu?</vt:lpstr>
      <vt:lpstr>Ką ir kaip tyriau</vt:lpstr>
      <vt:lpstr>Susvetimėjimas mokykloje (angl. school alienation) (Hascher, 2018; Morinaj et al., 2021 ir kt.)</vt:lpstr>
      <vt:lpstr>Tyrimo struktūra vizualizuotai</vt:lpstr>
      <vt:lpstr>Išvados</vt:lpstr>
      <vt:lpstr>Išvados</vt:lpstr>
      <vt:lpstr>Išvados</vt:lpstr>
      <vt:lpstr>Išvados</vt:lpstr>
      <vt:lpstr>PowerPoint Presentation</vt:lpstr>
      <vt:lpstr>Tyrimo imtis bei teorinė perspektyva</vt:lpstr>
      <vt:lpstr>Tyrimo metodologija</vt:lpstr>
      <vt:lpstr>Radiniai</vt:lpstr>
      <vt:lpstr>Santykis su bendraklasiais (3 temos)</vt:lpstr>
      <vt:lpstr>Tyrimo tikslas ir objektas</vt:lpstr>
      <vt:lpstr>Publikacijos/pranešimai disertacinio darbo tema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Juo Lab</dc:creator>
  <cp:lastModifiedBy>Juo Lab</cp:lastModifiedBy>
  <cp:revision>16</cp:revision>
  <dcterms:created xsi:type="dcterms:W3CDTF">2024-06-21T07:56:10Z</dcterms:created>
  <dcterms:modified xsi:type="dcterms:W3CDTF">2025-01-24T06:47:16Z</dcterms:modified>
</cp:coreProperties>
</file>