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96" r:id="rId2"/>
    <p:sldId id="262" r:id="rId3"/>
    <p:sldId id="298" r:id="rId4"/>
    <p:sldId id="299" r:id="rId5"/>
    <p:sldId id="300" r:id="rId6"/>
    <p:sldId id="301" r:id="rId7"/>
    <p:sldId id="302" r:id="rId8"/>
    <p:sldId id="304" r:id="rId9"/>
    <p:sldId id="297" r:id="rId10"/>
    <p:sldId id="258" r:id="rId11"/>
    <p:sldId id="303" r:id="rId12"/>
    <p:sldId id="305" r:id="rId13"/>
    <p:sldId id="307" r:id="rId14"/>
    <p:sldId id="308" r:id="rId15"/>
    <p:sldId id="309" r:id="rId16"/>
    <p:sldId id="267" r:id="rId17"/>
    <p:sldId id="275"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Manrope" panose="020B0604020202020204" charset="0"/>
      <p:regular r:id="rId24"/>
      <p:bold r:id="rId25"/>
    </p:embeddedFont>
    <p:embeddedFont>
      <p:font typeface="Manrope ExtraBold" panose="020B0604020202020204" charset="0"/>
      <p:bold r:id="rId26"/>
    </p:embeddedFont>
    <p:embeddedFont>
      <p:font typeface="Open Sans" panose="020B0606030504020204" pitchFamily="34"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F5F117-159A-452D-B9E6-1FB9E1025465}">
  <a:tblStyle styleId="{F1F5F117-159A-452D-B9E6-1FB9E10254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264" autoAdjust="0"/>
  </p:normalViewPr>
  <p:slideViewPr>
    <p:cSldViewPr snapToGrid="0">
      <p:cViewPr varScale="1">
        <p:scale>
          <a:sx n="123" d="100"/>
          <a:sy n="123" d="100"/>
        </p:scale>
        <p:origin x="60" y="1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lt-LT" dirty="0"/>
          </a:p>
        </p:txBody>
      </p:sp>
    </p:spTree>
    <p:extLst>
      <p:ext uri="{BB962C8B-B14F-4D97-AF65-F5344CB8AC3E}">
        <p14:creationId xmlns:p14="http://schemas.microsoft.com/office/powerpoint/2010/main" val="72570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lt-LT"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lt-LT"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10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10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126a3bec9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126a3bec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lt-LT" dirty="0"/>
          </a:p>
        </p:txBody>
      </p:sp>
    </p:spTree>
    <p:extLst>
      <p:ext uri="{BB962C8B-B14F-4D97-AF65-F5344CB8AC3E}">
        <p14:creationId xmlns:p14="http://schemas.microsoft.com/office/powerpoint/2010/main" val="37626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126a3bec9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126a3bec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781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126a3bec9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126a3bec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15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126a3bec9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126a3bec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50b88ff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50b88ff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lt-LT" sz="1100" spc="-10" dirty="0">
              <a:solidFill>
                <a:srgbClr val="000000"/>
              </a:solidFill>
              <a:effectLst/>
              <a:ea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30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36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99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885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65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97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09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subTitle" idx="1"/>
          </p:nvPr>
        </p:nvSpPr>
        <p:spPr>
          <a:xfrm>
            <a:off x="1428900" y="1940800"/>
            <a:ext cx="2352000" cy="356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1pPr>
            <a:lvl2pPr lvl="1"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31" name="Google Shape;31;p5"/>
          <p:cNvSpPr txBox="1">
            <a:spLocks noGrp="1"/>
          </p:cNvSpPr>
          <p:nvPr>
            <p:ph type="subTitle" idx="2"/>
          </p:nvPr>
        </p:nvSpPr>
        <p:spPr>
          <a:xfrm>
            <a:off x="1428900" y="3114425"/>
            <a:ext cx="2352000" cy="35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32" name="Google Shape;32;p5"/>
          <p:cNvSpPr txBox="1">
            <a:spLocks noGrp="1"/>
          </p:cNvSpPr>
          <p:nvPr>
            <p:ph type="subTitle" idx="3"/>
          </p:nvPr>
        </p:nvSpPr>
        <p:spPr>
          <a:xfrm>
            <a:off x="1428900" y="2297500"/>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4"/>
          </p:nvPr>
        </p:nvSpPr>
        <p:spPr>
          <a:xfrm>
            <a:off x="1428900" y="3471125"/>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p:nvPr/>
        </p:nvSpPr>
        <p:spPr>
          <a:xfrm>
            <a:off x="-70300" y="4554025"/>
            <a:ext cx="9329700" cy="67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cxnSp>
        <p:nvCxnSpPr>
          <p:cNvPr id="36" name="Google Shape;36;p5"/>
          <p:cNvCxnSpPr/>
          <p:nvPr/>
        </p:nvCxnSpPr>
        <p:spPr>
          <a:xfrm>
            <a:off x="405650" y="-75725"/>
            <a:ext cx="0" cy="5257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8"/>
        <p:cNvGrpSpPr/>
        <p:nvPr/>
      </p:nvGrpSpPr>
      <p:grpSpPr>
        <a:xfrm>
          <a:off x="0" y="0"/>
          <a:ext cx="0" cy="0"/>
          <a:chOff x="0" y="0"/>
          <a:chExt cx="0" cy="0"/>
        </a:xfrm>
      </p:grpSpPr>
      <p:sp>
        <p:nvSpPr>
          <p:cNvPr id="139" name="Google Shape;139;p21"/>
          <p:cNvSpPr/>
          <p:nvPr/>
        </p:nvSpPr>
        <p:spPr>
          <a:xfrm>
            <a:off x="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0"/>
        <p:cNvGrpSpPr/>
        <p:nvPr/>
      </p:nvGrpSpPr>
      <p:grpSpPr>
        <a:xfrm>
          <a:off x="0" y="0"/>
          <a:ext cx="0" cy="0"/>
          <a:chOff x="0" y="0"/>
          <a:chExt cx="0" cy="0"/>
        </a:xfrm>
      </p:grpSpPr>
      <p:sp>
        <p:nvSpPr>
          <p:cNvPr id="141" name="Google Shape;141;p22"/>
          <p:cNvSpPr/>
          <p:nvPr/>
        </p:nvSpPr>
        <p:spPr>
          <a:xfrm>
            <a:off x="-59500" y="3418175"/>
            <a:ext cx="9259500" cy="1784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p:nvPr/>
        </p:nvSpPr>
        <p:spPr>
          <a:xfrm>
            <a:off x="679850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7" name="Google Shape;47;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214425" y="1623250"/>
            <a:ext cx="4070400" cy="565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4214512" y="2261775"/>
            <a:ext cx="4070400" cy="125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 name="Google Shape;51;p9"/>
          <p:cNvSpPr>
            <a:spLocks noGrp="1"/>
          </p:cNvSpPr>
          <p:nvPr>
            <p:ph type="pic" idx="2"/>
          </p:nvPr>
        </p:nvSpPr>
        <p:spPr>
          <a:xfrm>
            <a:off x="971310" y="514350"/>
            <a:ext cx="2791800" cy="4114800"/>
          </a:xfrm>
          <a:prstGeom prst="roundRect">
            <a:avLst>
              <a:gd name="adj" fmla="val 50000"/>
            </a:avLst>
          </a:prstGeom>
          <a:noFill/>
          <a:ln>
            <a:noFill/>
          </a:ln>
        </p:spPr>
      </p:sp>
      <p:sp>
        <p:nvSpPr>
          <p:cNvPr id="52" name="Google Shape;52;p9"/>
          <p:cNvSpPr/>
          <p:nvPr/>
        </p:nvSpPr>
        <p:spPr>
          <a:xfrm>
            <a:off x="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3" name="Google Shape;53;p9"/>
          <p:cNvSpPr/>
          <p:nvPr/>
        </p:nvSpPr>
        <p:spPr>
          <a:xfrm>
            <a:off x="2352700" y="4413350"/>
            <a:ext cx="6847200" cy="789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9" name="Google Shape;59;p11"/>
          <p:cNvSpPr/>
          <p:nvPr/>
        </p:nvSpPr>
        <p:spPr>
          <a:xfrm>
            <a:off x="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7"/>
          <p:cNvSpPr txBox="1">
            <a:spLocks noGrp="1"/>
          </p:cNvSpPr>
          <p:nvPr>
            <p:ph type="subTitle" idx="1"/>
          </p:nvPr>
        </p:nvSpPr>
        <p:spPr>
          <a:xfrm>
            <a:off x="717550" y="2033256"/>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7"/>
          <p:cNvSpPr txBox="1">
            <a:spLocks noGrp="1"/>
          </p:cNvSpPr>
          <p:nvPr>
            <p:ph type="subTitle" idx="2"/>
          </p:nvPr>
        </p:nvSpPr>
        <p:spPr>
          <a:xfrm>
            <a:off x="3375568" y="2033256"/>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subTitle" idx="3"/>
          </p:nvPr>
        </p:nvSpPr>
        <p:spPr>
          <a:xfrm>
            <a:off x="6033585" y="2033256"/>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7"/>
          <p:cNvSpPr txBox="1">
            <a:spLocks noGrp="1"/>
          </p:cNvSpPr>
          <p:nvPr>
            <p:ph type="subTitle" idx="4"/>
          </p:nvPr>
        </p:nvSpPr>
        <p:spPr>
          <a:xfrm>
            <a:off x="717550" y="3310977"/>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7"/>
          <p:cNvSpPr txBox="1">
            <a:spLocks noGrp="1"/>
          </p:cNvSpPr>
          <p:nvPr>
            <p:ph type="subTitle" idx="5"/>
          </p:nvPr>
        </p:nvSpPr>
        <p:spPr>
          <a:xfrm>
            <a:off x="3375585" y="3310977"/>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7"/>
          <p:cNvSpPr txBox="1">
            <a:spLocks noGrp="1"/>
          </p:cNvSpPr>
          <p:nvPr>
            <p:ph type="subTitle" idx="6"/>
          </p:nvPr>
        </p:nvSpPr>
        <p:spPr>
          <a:xfrm>
            <a:off x="6033620" y="3310977"/>
            <a:ext cx="23916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7"/>
          <p:cNvSpPr txBox="1">
            <a:spLocks noGrp="1"/>
          </p:cNvSpPr>
          <p:nvPr>
            <p:ph type="subTitle" idx="7"/>
          </p:nvPr>
        </p:nvSpPr>
        <p:spPr>
          <a:xfrm>
            <a:off x="717550" y="1676850"/>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16" name="Google Shape;116;p17"/>
          <p:cNvSpPr txBox="1">
            <a:spLocks noGrp="1"/>
          </p:cNvSpPr>
          <p:nvPr>
            <p:ph type="subTitle" idx="8"/>
          </p:nvPr>
        </p:nvSpPr>
        <p:spPr>
          <a:xfrm>
            <a:off x="3375568" y="1676850"/>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17" name="Google Shape;117;p17"/>
          <p:cNvSpPr txBox="1">
            <a:spLocks noGrp="1"/>
          </p:cNvSpPr>
          <p:nvPr>
            <p:ph type="subTitle" idx="9"/>
          </p:nvPr>
        </p:nvSpPr>
        <p:spPr>
          <a:xfrm>
            <a:off x="6033585" y="1676850"/>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18" name="Google Shape;118;p17"/>
          <p:cNvSpPr txBox="1">
            <a:spLocks noGrp="1"/>
          </p:cNvSpPr>
          <p:nvPr>
            <p:ph type="subTitle" idx="13"/>
          </p:nvPr>
        </p:nvSpPr>
        <p:spPr>
          <a:xfrm>
            <a:off x="717550" y="2949975"/>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19" name="Google Shape;119;p17"/>
          <p:cNvSpPr txBox="1">
            <a:spLocks noGrp="1"/>
          </p:cNvSpPr>
          <p:nvPr>
            <p:ph type="subTitle" idx="14"/>
          </p:nvPr>
        </p:nvSpPr>
        <p:spPr>
          <a:xfrm>
            <a:off x="3375585" y="2949975"/>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20" name="Google Shape;120;p17"/>
          <p:cNvSpPr txBox="1">
            <a:spLocks noGrp="1"/>
          </p:cNvSpPr>
          <p:nvPr>
            <p:ph type="subTitle" idx="15"/>
          </p:nvPr>
        </p:nvSpPr>
        <p:spPr>
          <a:xfrm>
            <a:off x="6033620" y="2949975"/>
            <a:ext cx="2391600" cy="35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aleway"/>
              <a:buNone/>
              <a:defRPr sz="2000">
                <a:solidFill>
                  <a:schemeClr val="dk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21" name="Google Shape;121;p17"/>
          <p:cNvSpPr/>
          <p:nvPr/>
        </p:nvSpPr>
        <p:spPr>
          <a:xfrm>
            <a:off x="0" y="4830325"/>
            <a:ext cx="9200100" cy="312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cxnSp>
        <p:nvCxnSpPr>
          <p:cNvPr id="122" name="Google Shape;122;p17"/>
          <p:cNvCxnSpPr/>
          <p:nvPr/>
        </p:nvCxnSpPr>
        <p:spPr>
          <a:xfrm>
            <a:off x="405650" y="-75725"/>
            <a:ext cx="0" cy="5257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213900" y="445025"/>
            <a:ext cx="3518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8"/>
          <p:cNvSpPr/>
          <p:nvPr/>
        </p:nvSpPr>
        <p:spPr>
          <a:xfrm>
            <a:off x="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30"/>
        <p:cNvGrpSpPr/>
        <p:nvPr/>
      </p:nvGrpSpPr>
      <p:grpSpPr>
        <a:xfrm>
          <a:off x="0" y="0"/>
          <a:ext cx="0" cy="0"/>
          <a:chOff x="0" y="0"/>
          <a:chExt cx="0" cy="0"/>
        </a:xfrm>
      </p:grpSpPr>
      <p:sp>
        <p:nvSpPr>
          <p:cNvPr id="131" name="Google Shape;131;p20"/>
          <p:cNvSpPr/>
          <p:nvPr/>
        </p:nvSpPr>
        <p:spPr>
          <a:xfrm>
            <a:off x="-32450" y="0"/>
            <a:ext cx="9059400" cy="150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6798500" y="0"/>
            <a:ext cx="2379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33" name="Google Shape;133;p20"/>
          <p:cNvSpPr txBox="1">
            <a:spLocks noGrp="1"/>
          </p:cNvSpPr>
          <p:nvPr>
            <p:ph type="title"/>
          </p:nvPr>
        </p:nvSpPr>
        <p:spPr>
          <a:xfrm>
            <a:off x="1101575" y="540000"/>
            <a:ext cx="38472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0"/>
          <p:cNvSpPr txBox="1">
            <a:spLocks noGrp="1"/>
          </p:cNvSpPr>
          <p:nvPr>
            <p:ph type="subTitle" idx="1"/>
          </p:nvPr>
        </p:nvSpPr>
        <p:spPr>
          <a:xfrm>
            <a:off x="1101575" y="1502550"/>
            <a:ext cx="3847200" cy="10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5" name="Google Shape;135;p20"/>
          <p:cNvSpPr txBox="1"/>
          <p:nvPr/>
        </p:nvSpPr>
        <p:spPr>
          <a:xfrm>
            <a:off x="1101575" y="3392625"/>
            <a:ext cx="3735300" cy="7755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Open Sans"/>
                <a:ea typeface="Open Sans"/>
                <a:cs typeface="Open Sans"/>
                <a:sym typeface="Open Sans"/>
              </a:rPr>
              <a:t>CREDITS:</a:t>
            </a:r>
            <a:r>
              <a:rPr lang="en" sz="1200">
                <a:solidFill>
                  <a:schemeClr val="dk1"/>
                </a:solidFill>
                <a:latin typeface="Open Sans"/>
                <a:ea typeface="Open Sans"/>
                <a:cs typeface="Open Sans"/>
                <a:sym typeface="Open Sans"/>
              </a:rPr>
              <a:t> This presentation template was created by </a:t>
            </a:r>
            <a:r>
              <a:rPr lang="en" sz="1200" b="1" u="sng">
                <a:solidFill>
                  <a:schemeClr val="hlink"/>
                </a:solidFill>
                <a:latin typeface="Open Sans"/>
                <a:ea typeface="Open Sans"/>
                <a:cs typeface="Open Sans"/>
                <a:sym typeface="Open Sans"/>
                <a:hlinkClick r:id="rId2"/>
              </a:rPr>
              <a:t>Slidesgo</a:t>
            </a:r>
            <a:r>
              <a:rPr lang="en" sz="1200">
                <a:solidFill>
                  <a:schemeClr val="dk1"/>
                </a:solidFill>
                <a:latin typeface="Open Sans"/>
                <a:ea typeface="Open Sans"/>
                <a:cs typeface="Open Sans"/>
                <a:sym typeface="Open Sans"/>
              </a:rPr>
              <a:t>, and includes icons by </a:t>
            </a:r>
            <a:r>
              <a:rPr lang="en" sz="1200" b="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Open Sans"/>
                <a:ea typeface="Open Sans"/>
                <a:cs typeface="Open Sans"/>
                <a:sym typeface="Open Sans"/>
              </a:rPr>
              <a:t>, and infographics &amp; images by </a:t>
            </a:r>
            <a:r>
              <a:rPr lang="en" sz="1200" b="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Open Sans"/>
                <a:ea typeface="Open Sans"/>
                <a:cs typeface="Open Sans"/>
                <a:sym typeface="Open Sans"/>
              </a:rPr>
              <a:t> </a:t>
            </a:r>
            <a:endParaRPr sz="1200" b="1" u="sng">
              <a:solidFill>
                <a:schemeClr val="dk1"/>
              </a:solidFill>
              <a:latin typeface="Open Sans"/>
              <a:ea typeface="Open Sans"/>
              <a:cs typeface="Open Sans"/>
              <a:sym typeface="Open Sans"/>
            </a:endParaRPr>
          </a:p>
        </p:txBody>
      </p:sp>
      <p:sp>
        <p:nvSpPr>
          <p:cNvPr id="136" name="Google Shape;136;p20"/>
          <p:cNvSpPr>
            <a:spLocks noGrp="1"/>
          </p:cNvSpPr>
          <p:nvPr>
            <p:ph type="pic" idx="2"/>
          </p:nvPr>
        </p:nvSpPr>
        <p:spPr>
          <a:xfrm>
            <a:off x="5407199" y="514350"/>
            <a:ext cx="2791800" cy="4114800"/>
          </a:xfrm>
          <a:prstGeom prst="roundRect">
            <a:avLst>
              <a:gd name="adj" fmla="val 50000"/>
            </a:avLst>
          </a:prstGeom>
          <a:noFill/>
          <a:ln>
            <a:noFill/>
          </a:ln>
        </p:spPr>
      </p:sp>
      <p:cxnSp>
        <p:nvCxnSpPr>
          <p:cNvPr id="137" name="Google Shape;137;p20"/>
          <p:cNvCxnSpPr/>
          <p:nvPr/>
        </p:nvCxnSpPr>
        <p:spPr>
          <a:xfrm>
            <a:off x="405650" y="-75725"/>
            <a:ext cx="0" cy="5257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1pPr>
            <a:lvl2pPr lvl="1"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2pPr>
            <a:lvl3pPr lvl="2"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3pPr>
            <a:lvl4pPr lvl="3"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4pPr>
            <a:lvl5pPr lvl="4"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5pPr>
            <a:lvl6pPr lvl="5"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6pPr>
            <a:lvl7pPr lvl="6"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7pPr>
            <a:lvl8pPr lvl="7"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8pPr>
            <a:lvl9pPr lvl="8" rtl="0">
              <a:spcBef>
                <a:spcPts val="0"/>
              </a:spcBef>
              <a:spcAft>
                <a:spcPts val="0"/>
              </a:spcAft>
              <a:buClr>
                <a:schemeClr val="dk1"/>
              </a:buClr>
              <a:buSzPts val="3000"/>
              <a:buFont typeface="Manrope ExtraBold"/>
              <a:buNone/>
              <a:defRPr sz="3000">
                <a:solidFill>
                  <a:schemeClr val="dk1"/>
                </a:solidFill>
                <a:latin typeface="Manrope ExtraBold"/>
                <a:ea typeface="Manrope ExtraBold"/>
                <a:cs typeface="Manrope ExtraBold"/>
                <a:sym typeface="Manrope Extra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00000"/>
              </a:lnSpc>
              <a:spcBef>
                <a:spcPts val="1600"/>
              </a:spcBef>
              <a:spcAft>
                <a:spcPts val="160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63" r:id="rId7"/>
    <p:sldLayoutId id="2147483664"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liustracija">
            <a:extLst>
              <a:ext uri="{FF2B5EF4-FFF2-40B4-BE49-F238E27FC236}">
                <a16:creationId xmlns:a16="http://schemas.microsoft.com/office/drawing/2014/main" id="{1680F8FB-9CC6-D147-AA72-85DF1D87B0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9" t="10526" r="4863" b="14354"/>
          <a:stretch/>
        </p:blipFill>
        <p:spPr bwMode="auto">
          <a:xfrm>
            <a:off x="2434635" y="165923"/>
            <a:ext cx="1800000" cy="982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56D90B-50A0-7633-5E32-CAE87249BB73}"/>
              </a:ext>
            </a:extLst>
          </p:cNvPr>
          <p:cNvPicPr>
            <a:picLocks noChangeAspect="1"/>
          </p:cNvPicPr>
          <p:nvPr/>
        </p:nvPicPr>
        <p:blipFill>
          <a:blip r:embed="rId4"/>
          <a:stretch>
            <a:fillRect/>
          </a:stretch>
        </p:blipFill>
        <p:spPr>
          <a:xfrm>
            <a:off x="6793540" y="0"/>
            <a:ext cx="2350460" cy="5143500"/>
          </a:xfrm>
          <a:prstGeom prst="rect">
            <a:avLst/>
          </a:prstGeom>
        </p:spPr>
      </p:pic>
      <p:pic>
        <p:nvPicPr>
          <p:cNvPr id="2050" name="Picture 2" descr="VDU Švietimo akademija">
            <a:extLst>
              <a:ext uri="{FF2B5EF4-FFF2-40B4-BE49-F238E27FC236}">
                <a16:creationId xmlns:a16="http://schemas.microsoft.com/office/drawing/2014/main" id="{5420206A-B145-A970-4513-8AF7F7169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68" y="328650"/>
            <a:ext cx="1822784" cy="6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TA | Naujienos (LT)">
            <a:extLst>
              <a:ext uri="{FF2B5EF4-FFF2-40B4-BE49-F238E27FC236}">
                <a16:creationId xmlns:a16="http://schemas.microsoft.com/office/drawing/2014/main" id="{F64F7763-ED9C-4491-346B-D98F7735AB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8331" y="328650"/>
            <a:ext cx="1167816" cy="65665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52;p26">
            <a:extLst>
              <a:ext uri="{FF2B5EF4-FFF2-40B4-BE49-F238E27FC236}">
                <a16:creationId xmlns:a16="http://schemas.microsoft.com/office/drawing/2014/main" id="{390F0603-C1CC-8C9C-6A89-DC9BF3EED98E}"/>
              </a:ext>
            </a:extLst>
          </p:cNvPr>
          <p:cNvSpPr txBox="1">
            <a:spLocks/>
          </p:cNvSpPr>
          <p:nvPr/>
        </p:nvSpPr>
        <p:spPr>
          <a:xfrm>
            <a:off x="386822" y="1148027"/>
            <a:ext cx="5895625" cy="197416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lt-LT" sz="2400" dirty="0">
                <a:latin typeface="+mn-lt"/>
              </a:rPr>
              <a:t>PEDAGOGINIŲ STRATEGIJŲ POVEIKIS 5-7 METŲ VAIKŲ METAKOGNITYVINEI STEBĖSENAI IR KONTROLEI PLĖTOTIS</a:t>
            </a:r>
            <a:endParaRPr lang="lt-LT" sz="2400" dirty="0"/>
          </a:p>
        </p:txBody>
      </p:sp>
      <p:sp>
        <p:nvSpPr>
          <p:cNvPr id="6" name="Rectangle 5">
            <a:extLst>
              <a:ext uri="{FF2B5EF4-FFF2-40B4-BE49-F238E27FC236}">
                <a16:creationId xmlns:a16="http://schemas.microsoft.com/office/drawing/2014/main" id="{71AFB13A-695E-B5AC-AFB1-991A227E5309}"/>
              </a:ext>
            </a:extLst>
          </p:cNvPr>
          <p:cNvSpPr/>
          <p:nvPr/>
        </p:nvSpPr>
        <p:spPr>
          <a:xfrm>
            <a:off x="1771171" y="2929690"/>
            <a:ext cx="3025942" cy="38501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dr. Jelena Vildžiūnienė </a:t>
            </a:r>
          </a:p>
        </p:txBody>
      </p:sp>
      <p:sp>
        <p:nvSpPr>
          <p:cNvPr id="7" name="Rectangle 6">
            <a:extLst>
              <a:ext uri="{FF2B5EF4-FFF2-40B4-BE49-F238E27FC236}">
                <a16:creationId xmlns:a16="http://schemas.microsoft.com/office/drawing/2014/main" id="{36E94536-522B-A031-ED87-7E4695AF25D1}"/>
              </a:ext>
            </a:extLst>
          </p:cNvPr>
          <p:cNvSpPr/>
          <p:nvPr/>
        </p:nvSpPr>
        <p:spPr>
          <a:xfrm>
            <a:off x="856771" y="3341572"/>
            <a:ext cx="4854742" cy="4882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Mokslinė vadovė prof. dr. Ona Monkevičienė</a:t>
            </a:r>
          </a:p>
        </p:txBody>
      </p:sp>
      <p:sp>
        <p:nvSpPr>
          <p:cNvPr id="8" name="Rectangle 7">
            <a:extLst>
              <a:ext uri="{FF2B5EF4-FFF2-40B4-BE49-F238E27FC236}">
                <a16:creationId xmlns:a16="http://schemas.microsoft.com/office/drawing/2014/main" id="{0DB0E236-4F1C-8A10-8985-674947461533}"/>
              </a:ext>
            </a:extLst>
          </p:cNvPr>
          <p:cNvSpPr/>
          <p:nvPr/>
        </p:nvSpPr>
        <p:spPr>
          <a:xfrm>
            <a:off x="6948175" y="457200"/>
            <a:ext cx="2021368" cy="4211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dirty="0"/>
              <a:t>EDUKOLOGIJA LIETUVAI:    2024 m. apgintų daktaro disertacijų pristatymo renginys </a:t>
            </a:r>
          </a:p>
        </p:txBody>
      </p:sp>
      <p:sp>
        <p:nvSpPr>
          <p:cNvPr id="9" name="Rectangle 8">
            <a:extLst>
              <a:ext uri="{FF2B5EF4-FFF2-40B4-BE49-F238E27FC236}">
                <a16:creationId xmlns:a16="http://schemas.microsoft.com/office/drawing/2014/main" id="{C4D18CC8-8B27-422C-3234-C719041C9804}"/>
              </a:ext>
            </a:extLst>
          </p:cNvPr>
          <p:cNvSpPr/>
          <p:nvPr/>
        </p:nvSpPr>
        <p:spPr>
          <a:xfrm>
            <a:off x="2153653" y="4066674"/>
            <a:ext cx="2255921" cy="415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2025 sausio 24 d.</a:t>
            </a:r>
          </a:p>
        </p:txBody>
      </p:sp>
    </p:spTree>
    <p:extLst>
      <p:ext uri="{BB962C8B-B14F-4D97-AF65-F5344CB8AC3E}">
        <p14:creationId xmlns:p14="http://schemas.microsoft.com/office/powerpoint/2010/main" val="64312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8" name="Picture 7">
            <a:extLst>
              <a:ext uri="{FF2B5EF4-FFF2-40B4-BE49-F238E27FC236}">
                <a16:creationId xmlns:a16="http://schemas.microsoft.com/office/drawing/2014/main" id="{2F55C89D-123B-FCDA-B2C0-12E41DC6900A}"/>
              </a:ext>
            </a:extLst>
          </p:cNvPr>
          <p:cNvPicPr>
            <a:picLocks noChangeAspect="1"/>
          </p:cNvPicPr>
          <p:nvPr/>
        </p:nvPicPr>
        <p:blipFill rotWithShape="1">
          <a:blip r:embed="rId3"/>
          <a:srcRect l="646" b="10643"/>
          <a:stretch/>
        </p:blipFill>
        <p:spPr>
          <a:xfrm>
            <a:off x="2947738" y="0"/>
            <a:ext cx="5594684" cy="4332761"/>
          </a:xfrm>
          <a:prstGeom prst="rect">
            <a:avLst/>
          </a:prstGeom>
        </p:spPr>
      </p:pic>
      <p:sp>
        <p:nvSpPr>
          <p:cNvPr id="9" name="Rectangle 8">
            <a:extLst>
              <a:ext uri="{FF2B5EF4-FFF2-40B4-BE49-F238E27FC236}">
                <a16:creationId xmlns:a16="http://schemas.microsoft.com/office/drawing/2014/main" id="{57EC3FFF-D737-6B15-9B66-BEF2605331E4}"/>
              </a:ext>
            </a:extLst>
          </p:cNvPr>
          <p:cNvSpPr/>
          <p:nvPr/>
        </p:nvSpPr>
        <p:spPr>
          <a:xfrm>
            <a:off x="104862" y="458874"/>
            <a:ext cx="2260833" cy="3979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2100" dirty="0">
                <a:solidFill>
                  <a:schemeClr val="accent1"/>
                </a:solidFill>
              </a:rPr>
              <a:t>Duomenų rinkimo etape buvo identifikuotos tyrime dalyvaujančių pedagogų taikomos strategijos vaikų </a:t>
            </a:r>
            <a:r>
              <a:rPr lang="en-US" sz="2100" dirty="0">
                <a:solidFill>
                  <a:schemeClr val="accent1"/>
                </a:solidFill>
              </a:rPr>
              <a:t>MK</a:t>
            </a:r>
            <a:r>
              <a:rPr lang="lt-LT" sz="2100" dirty="0">
                <a:solidFill>
                  <a:schemeClr val="accent1"/>
                </a:solidFill>
              </a:rPr>
              <a:t> stebėsenai ir kontrolei skatinti</a:t>
            </a:r>
          </a:p>
        </p:txBody>
      </p:sp>
      <p:sp>
        <p:nvSpPr>
          <p:cNvPr id="10" name="Rectangle 9">
            <a:extLst>
              <a:ext uri="{FF2B5EF4-FFF2-40B4-BE49-F238E27FC236}">
                <a16:creationId xmlns:a16="http://schemas.microsoft.com/office/drawing/2014/main" id="{D216BAD8-DCD6-5841-C2E0-B6C2F5C09739}"/>
              </a:ext>
            </a:extLst>
          </p:cNvPr>
          <p:cNvSpPr/>
          <p:nvPr/>
        </p:nvSpPr>
        <p:spPr>
          <a:xfrm>
            <a:off x="2424363" y="4438650"/>
            <a:ext cx="6394784" cy="596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Pedagoginių strategijų, pasižyminčių implicitiniu ir eksplicitiniu pobūdžiu bei vaikų individualaus veikimo ir veikimo socialinėse sąveikose skatinimu, taikymo praktikoje modelis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Rectangle 8">
            <a:extLst>
              <a:ext uri="{FF2B5EF4-FFF2-40B4-BE49-F238E27FC236}">
                <a16:creationId xmlns:a16="http://schemas.microsoft.com/office/drawing/2014/main" id="{A8451967-A24A-08AF-08AD-BC89E9AF8C52}"/>
              </a:ext>
            </a:extLst>
          </p:cNvPr>
          <p:cNvSpPr/>
          <p:nvPr/>
        </p:nvSpPr>
        <p:spPr>
          <a:xfrm>
            <a:off x="0" y="391026"/>
            <a:ext cx="2279737"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r>
              <a:rPr lang="lt-LT" sz="2100" dirty="0">
                <a:cs typeface="Times New Roman" panose="02020603050405020304" pitchFamily="18" charset="0"/>
              </a:rPr>
              <a:t>Socialinėse sąveikose atsiskleidę vaikų vykdomos</a:t>
            </a:r>
            <a:r>
              <a:rPr lang="en-US" sz="2100" dirty="0">
                <a:cs typeface="Times New Roman" panose="02020603050405020304" pitchFamily="18" charset="0"/>
              </a:rPr>
              <a:t> MK</a:t>
            </a:r>
            <a:r>
              <a:rPr lang="lt-LT" sz="2100" dirty="0">
                <a:cs typeface="Times New Roman" panose="02020603050405020304" pitchFamily="18" charset="0"/>
              </a:rPr>
              <a:t> </a:t>
            </a:r>
            <a:r>
              <a:rPr lang="lt-LT" sz="2100" b="1" u="sng" dirty="0">
                <a:cs typeface="Times New Roman" panose="02020603050405020304" pitchFamily="18" charset="0"/>
              </a:rPr>
              <a:t>STEBĖSENOS</a:t>
            </a:r>
            <a:r>
              <a:rPr lang="lt-LT" sz="2100" dirty="0">
                <a:cs typeface="Times New Roman" panose="02020603050405020304" pitchFamily="18" charset="0"/>
              </a:rPr>
              <a:t> konstravimo požymiai</a:t>
            </a:r>
            <a:endParaRPr lang="lt-LT" sz="2100" dirty="0">
              <a:solidFill>
                <a:schemeClr val="accent1"/>
              </a:solidFill>
            </a:endParaRPr>
          </a:p>
          <a:p>
            <a:pPr algn="ctr"/>
            <a:endParaRPr lang="lt-LT" sz="2400" dirty="0">
              <a:solidFill>
                <a:schemeClr val="accent1"/>
              </a:solidFill>
            </a:endParaRPr>
          </a:p>
          <a:p>
            <a:pPr algn="ctr"/>
            <a:r>
              <a:rPr lang="lt-LT" sz="2400" dirty="0">
                <a:solidFill>
                  <a:schemeClr val="accent1"/>
                </a:solidFill>
              </a:rPr>
              <a:t> </a:t>
            </a:r>
          </a:p>
          <a:p>
            <a:pPr algn="ctr"/>
            <a:endParaRPr lang="lt-LT" sz="2400" dirty="0">
              <a:solidFill>
                <a:schemeClr val="accent1"/>
              </a:solidFill>
            </a:endParaRPr>
          </a:p>
          <a:p>
            <a:pPr algn="ctr"/>
            <a:endParaRPr lang="lt-LT" sz="2400" dirty="0">
              <a:solidFill>
                <a:schemeClr val="accent1"/>
              </a:solidFill>
            </a:endParaRPr>
          </a:p>
          <a:p>
            <a:pPr algn="ctr"/>
            <a:endParaRPr lang="lt-LT" sz="3600" dirty="0">
              <a:solidFill>
                <a:schemeClr val="accent1"/>
              </a:solidFill>
            </a:endParaRPr>
          </a:p>
        </p:txBody>
      </p:sp>
      <p:pic>
        <p:nvPicPr>
          <p:cNvPr id="2" name="Picture 1">
            <a:extLst>
              <a:ext uri="{FF2B5EF4-FFF2-40B4-BE49-F238E27FC236}">
                <a16:creationId xmlns:a16="http://schemas.microsoft.com/office/drawing/2014/main" id="{C9EB1831-2663-ADBB-1919-14D4FFB21800}"/>
              </a:ext>
            </a:extLst>
          </p:cNvPr>
          <p:cNvPicPr>
            <a:picLocks noChangeAspect="1"/>
          </p:cNvPicPr>
          <p:nvPr/>
        </p:nvPicPr>
        <p:blipFill>
          <a:blip r:embed="rId3"/>
          <a:stretch>
            <a:fillRect/>
          </a:stretch>
        </p:blipFill>
        <p:spPr>
          <a:xfrm>
            <a:off x="2480680" y="131229"/>
            <a:ext cx="6503468" cy="4711482"/>
          </a:xfrm>
          <a:prstGeom prst="rect">
            <a:avLst/>
          </a:prstGeom>
        </p:spPr>
      </p:pic>
    </p:spTree>
    <p:extLst>
      <p:ext uri="{BB962C8B-B14F-4D97-AF65-F5344CB8AC3E}">
        <p14:creationId xmlns:p14="http://schemas.microsoft.com/office/powerpoint/2010/main" val="94925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Rectangle 8">
            <a:extLst>
              <a:ext uri="{FF2B5EF4-FFF2-40B4-BE49-F238E27FC236}">
                <a16:creationId xmlns:a16="http://schemas.microsoft.com/office/drawing/2014/main" id="{A8451967-A24A-08AF-08AD-BC89E9AF8C52}"/>
              </a:ext>
            </a:extLst>
          </p:cNvPr>
          <p:cNvSpPr/>
          <p:nvPr/>
        </p:nvSpPr>
        <p:spPr>
          <a:xfrm>
            <a:off x="0" y="391026"/>
            <a:ext cx="2279737"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endParaRPr lang="lt-LT" sz="2000" dirty="0">
              <a:cs typeface="Times New Roman" panose="02020603050405020304" pitchFamily="18" charset="0"/>
            </a:endParaRPr>
          </a:p>
          <a:p>
            <a:pPr algn="ctr"/>
            <a:r>
              <a:rPr lang="lt-LT" sz="2100" dirty="0">
                <a:cs typeface="Times New Roman" panose="02020603050405020304" pitchFamily="18" charset="0"/>
              </a:rPr>
              <a:t>Socialinėse sąveikose atsiskleidę vaikų vykdomos </a:t>
            </a:r>
            <a:r>
              <a:rPr lang="en-US" sz="2100" dirty="0">
                <a:cs typeface="Times New Roman" panose="02020603050405020304" pitchFamily="18" charset="0"/>
              </a:rPr>
              <a:t>MK</a:t>
            </a:r>
            <a:r>
              <a:rPr lang="lt-LT" sz="2100" dirty="0">
                <a:cs typeface="Times New Roman" panose="02020603050405020304" pitchFamily="18" charset="0"/>
              </a:rPr>
              <a:t> </a:t>
            </a:r>
            <a:r>
              <a:rPr lang="lt-LT" sz="2100" b="1" u="sng" dirty="0">
                <a:solidFill>
                  <a:schemeClr val="accent1"/>
                </a:solidFill>
                <a:cs typeface="Times New Roman" panose="02020603050405020304" pitchFamily="18" charset="0"/>
              </a:rPr>
              <a:t>KONTROLĖS</a:t>
            </a:r>
            <a:r>
              <a:rPr lang="lt-LT" sz="2100" dirty="0">
                <a:cs typeface="Times New Roman" panose="02020603050405020304" pitchFamily="18" charset="0"/>
              </a:rPr>
              <a:t> konstravimo požymiai</a:t>
            </a:r>
            <a:endParaRPr lang="lt-LT" sz="2100" dirty="0">
              <a:solidFill>
                <a:schemeClr val="accent1"/>
              </a:solidFill>
            </a:endParaRPr>
          </a:p>
          <a:p>
            <a:pPr algn="ctr"/>
            <a:endParaRPr lang="lt-LT" sz="2400" dirty="0">
              <a:solidFill>
                <a:schemeClr val="accent1"/>
              </a:solidFill>
            </a:endParaRPr>
          </a:p>
          <a:p>
            <a:pPr algn="ctr"/>
            <a:r>
              <a:rPr lang="lt-LT" sz="2400" dirty="0">
                <a:solidFill>
                  <a:schemeClr val="accent1"/>
                </a:solidFill>
              </a:rPr>
              <a:t> </a:t>
            </a:r>
          </a:p>
          <a:p>
            <a:pPr algn="ctr"/>
            <a:endParaRPr lang="lt-LT" sz="2400" dirty="0">
              <a:solidFill>
                <a:schemeClr val="accent1"/>
              </a:solidFill>
            </a:endParaRPr>
          </a:p>
          <a:p>
            <a:pPr algn="ctr"/>
            <a:endParaRPr lang="lt-LT" sz="2400" dirty="0">
              <a:solidFill>
                <a:schemeClr val="accent1"/>
              </a:solidFill>
            </a:endParaRPr>
          </a:p>
          <a:p>
            <a:pPr algn="ctr"/>
            <a:endParaRPr lang="lt-LT" sz="3600" dirty="0">
              <a:solidFill>
                <a:schemeClr val="accent1"/>
              </a:solidFill>
            </a:endParaRPr>
          </a:p>
        </p:txBody>
      </p:sp>
      <p:pic>
        <p:nvPicPr>
          <p:cNvPr id="3" name="Picture 2">
            <a:extLst>
              <a:ext uri="{FF2B5EF4-FFF2-40B4-BE49-F238E27FC236}">
                <a16:creationId xmlns:a16="http://schemas.microsoft.com/office/drawing/2014/main" id="{72A6FD29-EA3F-0A46-9771-7EA5C2C5E761}"/>
              </a:ext>
            </a:extLst>
          </p:cNvPr>
          <p:cNvPicPr>
            <a:picLocks noChangeAspect="1"/>
          </p:cNvPicPr>
          <p:nvPr/>
        </p:nvPicPr>
        <p:blipFill rotWithShape="1">
          <a:blip r:embed="rId3"/>
          <a:srcRect l="1895" t="2178"/>
          <a:stretch/>
        </p:blipFill>
        <p:spPr>
          <a:xfrm>
            <a:off x="2350477" y="0"/>
            <a:ext cx="6682259" cy="5031463"/>
          </a:xfrm>
          <a:prstGeom prst="rect">
            <a:avLst/>
          </a:prstGeom>
        </p:spPr>
      </p:pic>
    </p:spTree>
    <p:extLst>
      <p:ext uri="{BB962C8B-B14F-4D97-AF65-F5344CB8AC3E}">
        <p14:creationId xmlns:p14="http://schemas.microsoft.com/office/powerpoint/2010/main" val="25720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8" name="Rectangle 27">
            <a:extLst>
              <a:ext uri="{FF2B5EF4-FFF2-40B4-BE49-F238E27FC236}">
                <a16:creationId xmlns:a16="http://schemas.microsoft.com/office/drawing/2014/main" id="{023BE712-92FB-409F-DE03-9C0932116F4B}"/>
              </a:ext>
            </a:extLst>
          </p:cNvPr>
          <p:cNvSpPr/>
          <p:nvPr/>
        </p:nvSpPr>
        <p:spPr>
          <a:xfrm>
            <a:off x="764088" y="256784"/>
            <a:ext cx="8091813" cy="10960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800" b="1" dirty="0">
                <a:solidFill>
                  <a:schemeClr val="bg2"/>
                </a:solidFill>
              </a:rPr>
              <a:t>IŠVADA. </a:t>
            </a:r>
            <a:r>
              <a:rPr lang="lt-LT" sz="1600" dirty="0">
                <a:solidFill>
                  <a:schemeClr val="bg2"/>
                </a:solidFill>
                <a:ea typeface="Calibri" panose="020F0502020204030204" pitchFamily="34" charset="0"/>
              </a:rPr>
              <a:t>Atskleista, kad socialinėmis sąveikomis grindžiamas ugdymas(</a:t>
            </a:r>
            <a:r>
              <a:rPr lang="lt-LT" sz="1600" dirty="0" err="1">
                <a:solidFill>
                  <a:schemeClr val="bg2"/>
                </a:solidFill>
                <a:ea typeface="Calibri" panose="020F0502020204030204" pitchFamily="34" charset="0"/>
              </a:rPr>
              <a:t>is</a:t>
            </a:r>
            <a:r>
              <a:rPr lang="lt-LT" sz="1600" dirty="0">
                <a:solidFill>
                  <a:schemeClr val="bg2"/>
                </a:solidFill>
                <a:ea typeface="Calibri" panose="020F0502020204030204" pitchFamily="34" charset="0"/>
              </a:rPr>
              <a:t>) sukuria prielaidas MK stebėsenos ir kontrolės individualiam ir pasidalytam konstravimui socialinėje sąveikoje esant </a:t>
            </a:r>
            <a:r>
              <a:rPr lang="lt-LT" sz="1600" dirty="0">
                <a:solidFill>
                  <a:srgbClr val="C00000"/>
                </a:solidFill>
                <a:ea typeface="Calibri" panose="020F0502020204030204" pitchFamily="34" charset="0"/>
              </a:rPr>
              <a:t>dviem</a:t>
            </a:r>
            <a:r>
              <a:rPr lang="lt-LT" sz="1600" dirty="0">
                <a:solidFill>
                  <a:schemeClr val="bg2"/>
                </a:solidFill>
                <a:ea typeface="Calibri" panose="020F0502020204030204" pitchFamily="34" charset="0"/>
              </a:rPr>
              <a:t> esminėms </a:t>
            </a:r>
            <a:r>
              <a:rPr lang="lt-LT" sz="1600" dirty="0">
                <a:solidFill>
                  <a:srgbClr val="C00000"/>
                </a:solidFill>
                <a:ea typeface="Calibri" panose="020F0502020204030204" pitchFamily="34" charset="0"/>
              </a:rPr>
              <a:t>edukacinėms sąlygoms</a:t>
            </a:r>
            <a:r>
              <a:rPr lang="lt-LT" sz="1600" dirty="0">
                <a:solidFill>
                  <a:schemeClr val="bg2"/>
                </a:solidFill>
                <a:ea typeface="Calibri" panose="020F0502020204030204" pitchFamily="34" charset="0"/>
              </a:rPr>
              <a:t>: </a:t>
            </a:r>
          </a:p>
          <a:p>
            <a:pPr algn="ctr"/>
            <a:r>
              <a:rPr lang="lt-LT" dirty="0">
                <a:solidFill>
                  <a:schemeClr val="bg2"/>
                </a:solidFill>
              </a:rPr>
              <a:t> </a:t>
            </a:r>
          </a:p>
        </p:txBody>
      </p:sp>
      <p:sp>
        <p:nvSpPr>
          <p:cNvPr id="30" name="Rectangle: Rounded Corners 29">
            <a:extLst>
              <a:ext uri="{FF2B5EF4-FFF2-40B4-BE49-F238E27FC236}">
                <a16:creationId xmlns:a16="http://schemas.microsoft.com/office/drawing/2014/main" id="{19176EDD-130B-E69A-6D43-306E17787A7B}"/>
              </a:ext>
            </a:extLst>
          </p:cNvPr>
          <p:cNvSpPr/>
          <p:nvPr/>
        </p:nvSpPr>
        <p:spPr>
          <a:xfrm>
            <a:off x="832981" y="1302708"/>
            <a:ext cx="3851753" cy="3419604"/>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Kai vaikas veiklą, kurios tikslas yra tas pats kiekvienam, atlieka individualiai, tačiau būdamas greta kitų, jis turi galimybę ne tik pats veikti ir atlikti savo veikimo MK stebėseną ir kontrolę, bet ir matyti, kaip veiklą atlieką ir savo veikimo MK stebėseną bei kontrolę atlieka kiti. Tai, ką vaikas intuityviai patiria viduje, jis mato išoriniame plane, todėl aiškiau suvokia MK stebėsenos ir kontrolės procesus. </a:t>
            </a:r>
            <a:r>
              <a:rPr lang="lt-LT" dirty="0">
                <a:solidFill>
                  <a:srgbClr val="C00000"/>
                </a:solidFill>
              </a:rPr>
              <a:t>Išoriniame plane drauge su kitais sukonstruotą</a:t>
            </a:r>
            <a:r>
              <a:rPr lang="lt-LT" dirty="0">
                <a:solidFill>
                  <a:schemeClr val="bg2"/>
                </a:solidFill>
              </a:rPr>
              <a:t> aiškesnį MK stebėsenos ir kontrolės </a:t>
            </a:r>
            <a:r>
              <a:rPr lang="lt-LT" dirty="0">
                <a:solidFill>
                  <a:srgbClr val="C00000"/>
                </a:solidFill>
              </a:rPr>
              <a:t>supratimą</a:t>
            </a:r>
            <a:r>
              <a:rPr lang="lt-LT" dirty="0">
                <a:solidFill>
                  <a:schemeClr val="bg2"/>
                </a:solidFill>
              </a:rPr>
              <a:t> vaikas </a:t>
            </a:r>
            <a:r>
              <a:rPr lang="lt-LT" dirty="0" err="1">
                <a:solidFill>
                  <a:srgbClr val="C00000"/>
                </a:solidFill>
              </a:rPr>
              <a:t>internalizuoja</a:t>
            </a:r>
            <a:r>
              <a:rPr lang="lt-LT" dirty="0">
                <a:solidFill>
                  <a:schemeClr val="bg2"/>
                </a:solidFill>
              </a:rPr>
              <a:t> ir </a:t>
            </a:r>
            <a:r>
              <a:rPr lang="lt-LT" dirty="0">
                <a:solidFill>
                  <a:srgbClr val="C00000"/>
                </a:solidFill>
              </a:rPr>
              <a:t>taiko savo </a:t>
            </a:r>
            <a:r>
              <a:rPr lang="lt-LT" dirty="0">
                <a:solidFill>
                  <a:schemeClr val="bg2"/>
                </a:solidFill>
              </a:rPr>
              <a:t>individualiai atliekamos veiklos stebėsenai ir kontrolei.</a:t>
            </a:r>
          </a:p>
        </p:txBody>
      </p:sp>
      <p:sp>
        <p:nvSpPr>
          <p:cNvPr id="31" name="Rectangle: Rounded Corners 30">
            <a:extLst>
              <a:ext uri="{FF2B5EF4-FFF2-40B4-BE49-F238E27FC236}">
                <a16:creationId xmlns:a16="http://schemas.microsoft.com/office/drawing/2014/main" id="{8F78BE10-EC74-4D62-02CB-F9665D823BF3}"/>
              </a:ext>
            </a:extLst>
          </p:cNvPr>
          <p:cNvSpPr/>
          <p:nvPr/>
        </p:nvSpPr>
        <p:spPr>
          <a:xfrm>
            <a:off x="4878889" y="1302709"/>
            <a:ext cx="3638810" cy="3419604"/>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bg2"/>
                </a:solidFill>
              </a:rPr>
              <a:t>Kai vaikas turi galimybę veikti grupėje ar komandoje, kurioje visi grupelės nariai veikia bendrai ir siekia bendro tikslo, jis, kaip ir kiekvienas kitas grupės narys, atlieka bendros veiklos </a:t>
            </a:r>
            <a:r>
              <a:rPr lang="lt-LT" sz="1200" dirty="0" err="1">
                <a:solidFill>
                  <a:schemeClr val="bg2"/>
                </a:solidFill>
              </a:rPr>
              <a:t>prospektyvą</a:t>
            </a:r>
            <a:r>
              <a:rPr lang="lt-LT" sz="1200" dirty="0">
                <a:solidFill>
                  <a:schemeClr val="bg2"/>
                </a:solidFill>
              </a:rPr>
              <a:t>, veikimo proceso, rezultato stebėseną ir kontrolę. </a:t>
            </a:r>
            <a:r>
              <a:rPr lang="lt-LT" sz="1200" dirty="0">
                <a:solidFill>
                  <a:srgbClr val="C00000"/>
                </a:solidFill>
              </a:rPr>
              <a:t>Kai</a:t>
            </a:r>
            <a:r>
              <a:rPr lang="lt-LT" sz="1200" dirty="0">
                <a:solidFill>
                  <a:schemeClr val="bg2"/>
                </a:solidFill>
              </a:rPr>
              <a:t> kiekvieno vaiko vykdomos MK stebėsenos ir kontrolės </a:t>
            </a:r>
            <a:r>
              <a:rPr lang="lt-LT" sz="1200" dirty="0">
                <a:solidFill>
                  <a:srgbClr val="C00000"/>
                </a:solidFill>
              </a:rPr>
              <a:t>rezultatai nesutampa, vaikai pereina prie pasidalytos stebėsenos ar kontrolės vykdymo</a:t>
            </a:r>
            <a:r>
              <a:rPr lang="lt-LT" sz="1200" dirty="0">
                <a:solidFill>
                  <a:schemeClr val="bg2"/>
                </a:solidFill>
              </a:rPr>
              <a:t>: aiškinasi, derina supratimą ir veiksmus, stebi ir kontroliuoja vienas kito veikimo procesą, jį stabdo, jeigu jis atrodo netinkamas, drauge koreguoja. Taip </a:t>
            </a:r>
            <a:r>
              <a:rPr lang="lt-LT" sz="1200" dirty="0">
                <a:solidFill>
                  <a:srgbClr val="C00000"/>
                </a:solidFill>
              </a:rPr>
              <a:t>išoriniame plane sukuriama aiškesnė</a:t>
            </a:r>
            <a:r>
              <a:rPr lang="lt-LT" sz="1200" dirty="0">
                <a:solidFill>
                  <a:schemeClr val="bg2"/>
                </a:solidFill>
              </a:rPr>
              <a:t> į tikslą orientuoto veikimo ir MK stebėsenos ir kontrolės </a:t>
            </a:r>
            <a:r>
              <a:rPr lang="lt-LT" sz="1200" dirty="0">
                <a:solidFill>
                  <a:srgbClr val="C00000"/>
                </a:solidFill>
              </a:rPr>
              <a:t>samprata</a:t>
            </a:r>
            <a:r>
              <a:rPr lang="lt-LT" sz="1200" dirty="0">
                <a:solidFill>
                  <a:schemeClr val="bg2"/>
                </a:solidFill>
              </a:rPr>
              <a:t>, </a:t>
            </a:r>
            <a:r>
              <a:rPr lang="lt-LT" sz="1200" dirty="0">
                <a:solidFill>
                  <a:srgbClr val="C00000"/>
                </a:solidFill>
              </a:rPr>
              <a:t>kuri perkeliama į kiekvieno vaiko individualų lygį</a:t>
            </a:r>
            <a:r>
              <a:rPr lang="lt-LT" sz="1200" dirty="0">
                <a:solidFill>
                  <a:schemeClr val="bg2"/>
                </a:solidFill>
              </a:rPr>
              <a:t>. </a:t>
            </a:r>
          </a:p>
        </p:txBody>
      </p:sp>
    </p:spTree>
    <p:extLst>
      <p:ext uri="{BB962C8B-B14F-4D97-AF65-F5344CB8AC3E}">
        <p14:creationId xmlns:p14="http://schemas.microsoft.com/office/powerpoint/2010/main" val="103325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8" name="Rectangle 27">
            <a:extLst>
              <a:ext uri="{FF2B5EF4-FFF2-40B4-BE49-F238E27FC236}">
                <a16:creationId xmlns:a16="http://schemas.microsoft.com/office/drawing/2014/main" id="{023BE712-92FB-409F-DE03-9C0932116F4B}"/>
              </a:ext>
            </a:extLst>
          </p:cNvPr>
          <p:cNvSpPr/>
          <p:nvPr/>
        </p:nvSpPr>
        <p:spPr>
          <a:xfrm>
            <a:off x="764088" y="256784"/>
            <a:ext cx="8091813" cy="10960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800" b="1" dirty="0">
                <a:solidFill>
                  <a:schemeClr val="bg2"/>
                </a:solidFill>
              </a:rPr>
              <a:t>IŠVADA. </a:t>
            </a:r>
            <a:r>
              <a:rPr lang="lt-LT" sz="1600" dirty="0">
                <a:solidFill>
                  <a:schemeClr val="bg2"/>
                </a:solidFill>
                <a:ea typeface="Calibri" panose="020F0502020204030204" pitchFamily="34" charset="0"/>
              </a:rPr>
              <a:t>Atskleista, kad vaikų MK stebėsenos ir kontrolės plėtojimąsi veikiant individualiai skatina aiškus veiklos tikslas, modeliuojamos iššūkio ir pasirinkimų situacijos:</a:t>
            </a:r>
          </a:p>
          <a:p>
            <a:pPr algn="ctr"/>
            <a:r>
              <a:rPr lang="lt-LT" dirty="0">
                <a:solidFill>
                  <a:schemeClr val="bg2"/>
                </a:solidFill>
              </a:rPr>
              <a:t> </a:t>
            </a:r>
          </a:p>
        </p:txBody>
      </p:sp>
      <p:sp>
        <p:nvSpPr>
          <p:cNvPr id="4" name="Rectangle: Rounded Corners 3">
            <a:extLst>
              <a:ext uri="{FF2B5EF4-FFF2-40B4-BE49-F238E27FC236}">
                <a16:creationId xmlns:a16="http://schemas.microsoft.com/office/drawing/2014/main" id="{F81D0A23-02B1-5303-6948-209F5DC9B8F9}"/>
              </a:ext>
            </a:extLst>
          </p:cNvPr>
          <p:cNvSpPr/>
          <p:nvPr/>
        </p:nvSpPr>
        <p:spPr>
          <a:xfrm>
            <a:off x="713984" y="1252603"/>
            <a:ext cx="2430049" cy="3488498"/>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MK stebėsenos ir kontrolės procesams plėtotis aktualus yra vaikui </a:t>
            </a:r>
            <a:r>
              <a:rPr lang="lt-LT" dirty="0">
                <a:solidFill>
                  <a:srgbClr val="C00000"/>
                </a:solidFill>
              </a:rPr>
              <a:t>aiškus veiklos tikslas</a:t>
            </a:r>
            <a:r>
              <a:rPr lang="lt-LT" dirty="0">
                <a:solidFill>
                  <a:schemeClr val="bg2"/>
                </a:solidFill>
              </a:rPr>
              <a:t>, </a:t>
            </a:r>
            <a:r>
              <a:rPr lang="lt-LT" dirty="0">
                <a:solidFill>
                  <a:srgbClr val="C00000"/>
                </a:solidFill>
              </a:rPr>
              <a:t>rezultatas</a:t>
            </a:r>
            <a:r>
              <a:rPr lang="lt-LT" dirty="0">
                <a:solidFill>
                  <a:schemeClr val="bg2"/>
                </a:solidFill>
              </a:rPr>
              <a:t>:</a:t>
            </a:r>
          </a:p>
          <a:p>
            <a:pPr algn="ctr"/>
            <a:endParaRPr lang="lt-LT" dirty="0">
              <a:solidFill>
                <a:schemeClr val="bg2"/>
              </a:solidFill>
            </a:endParaRPr>
          </a:p>
          <a:p>
            <a:pPr algn="ctr"/>
            <a:r>
              <a:rPr lang="lt-LT" dirty="0">
                <a:solidFill>
                  <a:schemeClr val="bg2"/>
                </a:solidFill>
              </a:rPr>
              <a:t> </a:t>
            </a:r>
            <a:r>
              <a:rPr lang="lt-LT" dirty="0">
                <a:solidFill>
                  <a:srgbClr val="C00000"/>
                </a:solidFill>
              </a:rPr>
              <a:t>pažinimo veikloje </a:t>
            </a:r>
            <a:r>
              <a:rPr lang="lt-LT" dirty="0">
                <a:solidFill>
                  <a:schemeClr val="bg2"/>
                </a:solidFill>
              </a:rPr>
              <a:t>jis turi būti gerai </a:t>
            </a:r>
            <a:r>
              <a:rPr lang="lt-LT" dirty="0">
                <a:solidFill>
                  <a:srgbClr val="C00000"/>
                </a:solidFill>
              </a:rPr>
              <a:t>iškomunikuotas</a:t>
            </a:r>
            <a:r>
              <a:rPr lang="lt-LT" dirty="0">
                <a:solidFill>
                  <a:schemeClr val="bg2"/>
                </a:solidFill>
              </a:rPr>
              <a:t>, išdiskutuotas su vaiku;</a:t>
            </a:r>
          </a:p>
          <a:p>
            <a:pPr algn="ctr"/>
            <a:endParaRPr lang="lt-LT" dirty="0">
              <a:solidFill>
                <a:schemeClr val="bg2"/>
              </a:solidFill>
            </a:endParaRPr>
          </a:p>
          <a:p>
            <a:pPr algn="ctr"/>
            <a:r>
              <a:rPr lang="lt-LT" dirty="0">
                <a:solidFill>
                  <a:schemeClr val="bg2"/>
                </a:solidFill>
              </a:rPr>
              <a:t> </a:t>
            </a:r>
            <a:r>
              <a:rPr lang="lt-LT" dirty="0">
                <a:solidFill>
                  <a:srgbClr val="C00000"/>
                </a:solidFill>
              </a:rPr>
              <a:t>kūrybinėje veikloje </a:t>
            </a:r>
            <a:r>
              <a:rPr lang="lt-LT" dirty="0">
                <a:solidFill>
                  <a:schemeClr val="bg2"/>
                </a:solidFill>
              </a:rPr>
              <a:t>vaikas turi turėti galimybę </a:t>
            </a:r>
            <a:r>
              <a:rPr lang="lt-LT" dirty="0">
                <a:solidFill>
                  <a:srgbClr val="C00000"/>
                </a:solidFill>
              </a:rPr>
              <a:t>pats susikurti galutinio rezultato vaizdinį</a:t>
            </a:r>
            <a:r>
              <a:rPr lang="lt-LT" dirty="0">
                <a:solidFill>
                  <a:schemeClr val="bg2"/>
                </a:solidFill>
              </a:rPr>
              <a:t>.</a:t>
            </a:r>
          </a:p>
        </p:txBody>
      </p:sp>
      <p:sp>
        <p:nvSpPr>
          <p:cNvPr id="5" name="Rectangle: Rounded Corners 4">
            <a:extLst>
              <a:ext uri="{FF2B5EF4-FFF2-40B4-BE49-F238E27FC236}">
                <a16:creationId xmlns:a16="http://schemas.microsoft.com/office/drawing/2014/main" id="{026A93F2-8984-8C81-A6EB-18298F13EAF4}"/>
              </a:ext>
            </a:extLst>
          </p:cNvPr>
          <p:cNvSpPr/>
          <p:nvPr/>
        </p:nvSpPr>
        <p:spPr>
          <a:xfrm>
            <a:off x="3356975" y="1252603"/>
            <a:ext cx="2430049" cy="3488498"/>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Veikla turėtų būti organizuojama taip, kad vaikas susidurtų su atlikimo </a:t>
            </a:r>
            <a:r>
              <a:rPr lang="lt-LT" dirty="0">
                <a:solidFill>
                  <a:srgbClr val="C00000"/>
                </a:solidFill>
              </a:rPr>
              <a:t>iššūkiu</a:t>
            </a:r>
            <a:r>
              <a:rPr lang="lt-LT" dirty="0">
                <a:solidFill>
                  <a:schemeClr val="bg2"/>
                </a:solidFill>
              </a:rPr>
              <a:t>, kai įprastas veiklos atlikimo kelias nepasiteisina.</a:t>
            </a:r>
          </a:p>
          <a:p>
            <a:pPr algn="ctr"/>
            <a:endParaRPr lang="lt-LT" dirty="0">
              <a:solidFill>
                <a:schemeClr val="bg2"/>
              </a:solidFill>
            </a:endParaRPr>
          </a:p>
          <a:p>
            <a:pPr algn="ctr"/>
            <a:r>
              <a:rPr lang="lt-LT" dirty="0">
                <a:solidFill>
                  <a:schemeClr val="bg2"/>
                </a:solidFill>
              </a:rPr>
              <a:t>Iššūkio situacija suaktyvina vaiko veikimo ir jo rezultato stebėseną, paskatina keisti, modifikuoti veikimo būdus ir eigą.</a:t>
            </a:r>
          </a:p>
        </p:txBody>
      </p:sp>
      <p:sp>
        <p:nvSpPr>
          <p:cNvPr id="6" name="Rectangle: Rounded Corners 5">
            <a:extLst>
              <a:ext uri="{FF2B5EF4-FFF2-40B4-BE49-F238E27FC236}">
                <a16:creationId xmlns:a16="http://schemas.microsoft.com/office/drawing/2014/main" id="{ACA3877B-62CF-5E79-E529-B97D5A319923}"/>
              </a:ext>
            </a:extLst>
          </p:cNvPr>
          <p:cNvSpPr/>
          <p:nvPr/>
        </p:nvSpPr>
        <p:spPr>
          <a:xfrm>
            <a:off x="5949863" y="1252603"/>
            <a:ext cx="2430049" cy="3488498"/>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Veiklos ir užduoties atlikimo procesas turėtų teikti bent keleto </a:t>
            </a:r>
            <a:r>
              <a:rPr lang="lt-LT" b="1" dirty="0">
                <a:solidFill>
                  <a:schemeClr val="bg2"/>
                </a:solidFill>
              </a:rPr>
              <a:t>alternatyvių veikimo būdų ir priemonių rinkinių </a:t>
            </a:r>
            <a:r>
              <a:rPr lang="lt-LT" dirty="0">
                <a:solidFill>
                  <a:srgbClr val="C00000"/>
                </a:solidFill>
              </a:rPr>
              <a:t>pasirinkimo galimybę</a:t>
            </a:r>
            <a:r>
              <a:rPr lang="lt-LT" dirty="0">
                <a:solidFill>
                  <a:schemeClr val="bg2"/>
                </a:solidFill>
              </a:rPr>
              <a:t>, </a:t>
            </a:r>
          </a:p>
          <a:p>
            <a:pPr algn="ctr"/>
            <a:endParaRPr lang="lt-LT" dirty="0">
              <a:solidFill>
                <a:schemeClr val="bg2"/>
              </a:solidFill>
            </a:endParaRPr>
          </a:p>
          <a:p>
            <a:pPr algn="ctr"/>
            <a:r>
              <a:rPr lang="lt-LT" dirty="0">
                <a:solidFill>
                  <a:srgbClr val="C00000"/>
                </a:solidFill>
              </a:rPr>
              <a:t>pakankamai laiko </a:t>
            </a:r>
            <a:r>
              <a:rPr lang="lt-LT" dirty="0">
                <a:solidFill>
                  <a:schemeClr val="bg2"/>
                </a:solidFill>
              </a:rPr>
              <a:t>skirtingoms galimybėms ištyrinėti.</a:t>
            </a:r>
          </a:p>
        </p:txBody>
      </p:sp>
    </p:spTree>
    <p:extLst>
      <p:ext uri="{BB962C8B-B14F-4D97-AF65-F5344CB8AC3E}">
        <p14:creationId xmlns:p14="http://schemas.microsoft.com/office/powerpoint/2010/main" val="361218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2" name="Picture 1">
            <a:extLst>
              <a:ext uri="{FF2B5EF4-FFF2-40B4-BE49-F238E27FC236}">
                <a16:creationId xmlns:a16="http://schemas.microsoft.com/office/drawing/2014/main" id="{D5699DCB-577E-9642-F436-E9876DDFBA5B}"/>
              </a:ext>
            </a:extLst>
          </p:cNvPr>
          <p:cNvPicPr>
            <a:picLocks noChangeAspect="1"/>
          </p:cNvPicPr>
          <p:nvPr/>
        </p:nvPicPr>
        <p:blipFill rotWithShape="1">
          <a:blip r:embed="rId3"/>
          <a:srcRect l="646" b="10643"/>
          <a:stretch/>
        </p:blipFill>
        <p:spPr>
          <a:xfrm>
            <a:off x="3436254" y="301246"/>
            <a:ext cx="5594684" cy="4332761"/>
          </a:xfrm>
          <a:prstGeom prst="rect">
            <a:avLst/>
          </a:prstGeom>
        </p:spPr>
      </p:pic>
      <p:sp>
        <p:nvSpPr>
          <p:cNvPr id="3" name="Oval 2">
            <a:extLst>
              <a:ext uri="{FF2B5EF4-FFF2-40B4-BE49-F238E27FC236}">
                <a16:creationId xmlns:a16="http://schemas.microsoft.com/office/drawing/2014/main" id="{A1DF5BB8-EE14-24A8-C5C6-11D4245CA24B}"/>
              </a:ext>
            </a:extLst>
          </p:cNvPr>
          <p:cNvSpPr/>
          <p:nvPr/>
        </p:nvSpPr>
        <p:spPr>
          <a:xfrm>
            <a:off x="3250505" y="1734854"/>
            <a:ext cx="1590805" cy="7327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Oval 3">
            <a:extLst>
              <a:ext uri="{FF2B5EF4-FFF2-40B4-BE49-F238E27FC236}">
                <a16:creationId xmlns:a16="http://schemas.microsoft.com/office/drawing/2014/main" id="{1069B351-B5FD-4C5B-7844-5A01638872AA}"/>
              </a:ext>
            </a:extLst>
          </p:cNvPr>
          <p:cNvSpPr/>
          <p:nvPr/>
        </p:nvSpPr>
        <p:spPr>
          <a:xfrm>
            <a:off x="3603321" y="834125"/>
            <a:ext cx="2252597" cy="7327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Oval 4">
            <a:extLst>
              <a:ext uri="{FF2B5EF4-FFF2-40B4-BE49-F238E27FC236}">
                <a16:creationId xmlns:a16="http://schemas.microsoft.com/office/drawing/2014/main" id="{F42CA2DA-4146-EF1A-6C42-92387BA90C1B}"/>
              </a:ext>
            </a:extLst>
          </p:cNvPr>
          <p:cNvSpPr/>
          <p:nvPr/>
        </p:nvSpPr>
        <p:spPr>
          <a:xfrm>
            <a:off x="3713966" y="2589393"/>
            <a:ext cx="2031305" cy="7327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Rectangle 5">
            <a:extLst>
              <a:ext uri="{FF2B5EF4-FFF2-40B4-BE49-F238E27FC236}">
                <a16:creationId xmlns:a16="http://schemas.microsoft.com/office/drawing/2014/main" id="{B3D82E15-139A-45C3-20AF-7DA2F6A306F0}"/>
              </a:ext>
            </a:extLst>
          </p:cNvPr>
          <p:cNvSpPr/>
          <p:nvPr/>
        </p:nvSpPr>
        <p:spPr>
          <a:xfrm>
            <a:off x="563670" y="688932"/>
            <a:ext cx="2411262" cy="3544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chemeClr val="bg2"/>
                </a:solidFill>
              </a:rPr>
              <a:t>Implicitine</a:t>
            </a:r>
            <a:r>
              <a:rPr lang="lt-LT" sz="1600" dirty="0">
                <a:solidFill>
                  <a:schemeClr val="bg2"/>
                </a:solidFill>
              </a:rPr>
              <a:t> prieiga grindžiamos pedagoginės strategijos – </a:t>
            </a:r>
            <a:r>
              <a:rPr lang="lt-LT" sz="1600" b="1" dirty="0">
                <a:solidFill>
                  <a:schemeClr val="bg2"/>
                </a:solidFill>
              </a:rPr>
              <a:t>ugdymo(</a:t>
            </a:r>
            <a:r>
              <a:rPr lang="lt-LT" sz="1600" b="1" dirty="0" err="1">
                <a:solidFill>
                  <a:schemeClr val="bg2"/>
                </a:solidFill>
              </a:rPr>
              <a:t>si</a:t>
            </a:r>
            <a:r>
              <a:rPr lang="lt-LT" sz="1600" b="1" dirty="0">
                <a:solidFill>
                  <a:schemeClr val="bg2"/>
                </a:solidFill>
              </a:rPr>
              <a:t>) kontekstų kūrimo </a:t>
            </a:r>
            <a:r>
              <a:rPr lang="lt-LT" sz="1600" dirty="0">
                <a:solidFill>
                  <a:schemeClr val="bg2"/>
                </a:solidFill>
              </a:rPr>
              <a:t>ir </a:t>
            </a:r>
            <a:r>
              <a:rPr lang="lt-LT" sz="1600" b="1" dirty="0">
                <a:solidFill>
                  <a:schemeClr val="bg2"/>
                </a:solidFill>
              </a:rPr>
              <a:t>individualaus patyriminio ugdymo(</a:t>
            </a:r>
            <a:r>
              <a:rPr lang="lt-LT" sz="1600" b="1" dirty="0" err="1">
                <a:solidFill>
                  <a:schemeClr val="bg2"/>
                </a:solidFill>
              </a:rPr>
              <a:t>si</a:t>
            </a:r>
            <a:r>
              <a:rPr lang="lt-LT" sz="1600" b="1" dirty="0">
                <a:solidFill>
                  <a:schemeClr val="bg2"/>
                </a:solidFill>
              </a:rPr>
              <a:t>) </a:t>
            </a:r>
            <a:r>
              <a:rPr lang="lt-LT" sz="1600" dirty="0">
                <a:solidFill>
                  <a:schemeClr val="bg2"/>
                </a:solidFill>
              </a:rPr>
              <a:t>skatinimo yra </a:t>
            </a:r>
            <a:r>
              <a:rPr lang="lt-LT" sz="1600" b="1" dirty="0">
                <a:solidFill>
                  <a:schemeClr val="bg2"/>
                </a:solidFill>
              </a:rPr>
              <a:t>veiksmingesnės</a:t>
            </a:r>
            <a:r>
              <a:rPr lang="lt-LT" sz="1600" dirty="0">
                <a:solidFill>
                  <a:schemeClr val="bg2"/>
                </a:solidFill>
              </a:rPr>
              <a:t> plėtojant vaikų MK stebėseną ir kontrolę.</a:t>
            </a:r>
          </a:p>
        </p:txBody>
      </p:sp>
      <p:sp>
        <p:nvSpPr>
          <p:cNvPr id="7" name="Oval 6">
            <a:extLst>
              <a:ext uri="{FF2B5EF4-FFF2-40B4-BE49-F238E27FC236}">
                <a16:creationId xmlns:a16="http://schemas.microsoft.com/office/drawing/2014/main" id="{D195B62F-1716-520A-1FC0-F307799F9532}"/>
              </a:ext>
            </a:extLst>
          </p:cNvPr>
          <p:cNvSpPr/>
          <p:nvPr/>
        </p:nvSpPr>
        <p:spPr>
          <a:xfrm>
            <a:off x="475989" y="482252"/>
            <a:ext cx="2666010" cy="402711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7775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8" name="Rectangle 27">
            <a:extLst>
              <a:ext uri="{FF2B5EF4-FFF2-40B4-BE49-F238E27FC236}">
                <a16:creationId xmlns:a16="http://schemas.microsoft.com/office/drawing/2014/main" id="{023BE712-92FB-409F-DE03-9C0932116F4B}"/>
              </a:ext>
            </a:extLst>
          </p:cNvPr>
          <p:cNvSpPr/>
          <p:nvPr/>
        </p:nvSpPr>
        <p:spPr>
          <a:xfrm>
            <a:off x="764088" y="256784"/>
            <a:ext cx="8091813" cy="10960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800" b="1" dirty="0">
                <a:solidFill>
                  <a:schemeClr val="bg2"/>
                </a:solidFill>
              </a:rPr>
              <a:t>IŠVADA. </a:t>
            </a:r>
            <a:r>
              <a:rPr lang="lt-LT" sz="1600" dirty="0">
                <a:solidFill>
                  <a:schemeClr val="bg2"/>
                </a:solidFill>
                <a:ea typeface="Calibri" panose="020F0502020204030204" pitchFamily="34" charset="0"/>
              </a:rPr>
              <a:t>Pokalbis su vaikais apie kasdienės ugdomosios veiklos metu jų vykdytą metakognityvinę stebėseną ir kontrolę atskleidė, kad stebėdami savo veiklos įrašą, </a:t>
            </a:r>
            <a:r>
              <a:rPr lang="lt-LT" sz="1600" dirty="0">
                <a:solidFill>
                  <a:srgbClr val="C00000"/>
                </a:solidFill>
                <a:ea typeface="Calibri" panose="020F0502020204030204" pitchFamily="34" charset="0"/>
              </a:rPr>
              <a:t>geba retrospektyviai identifikuoti ir verbalizuoti </a:t>
            </a:r>
            <a:r>
              <a:rPr lang="lt-LT" sz="1600" dirty="0">
                <a:solidFill>
                  <a:schemeClr val="bg2"/>
                </a:solidFill>
                <a:ea typeface="Calibri" panose="020F0502020204030204" pitchFamily="34" charset="0"/>
              </a:rPr>
              <a:t>kai kuriuos kognityvinius procesus, metakognityvinės stebėsenos ir kontrolės aspektus.</a:t>
            </a:r>
          </a:p>
          <a:p>
            <a:pPr algn="ctr"/>
            <a:r>
              <a:rPr lang="lt-LT" dirty="0">
                <a:solidFill>
                  <a:schemeClr val="bg2"/>
                </a:solidFill>
              </a:rPr>
              <a:t> </a:t>
            </a:r>
          </a:p>
        </p:txBody>
      </p:sp>
      <p:sp>
        <p:nvSpPr>
          <p:cNvPr id="30" name="Rectangle: Rounded Corners 29">
            <a:extLst>
              <a:ext uri="{FF2B5EF4-FFF2-40B4-BE49-F238E27FC236}">
                <a16:creationId xmlns:a16="http://schemas.microsoft.com/office/drawing/2014/main" id="{19176EDD-130B-E69A-6D43-306E17787A7B}"/>
              </a:ext>
            </a:extLst>
          </p:cNvPr>
          <p:cNvSpPr/>
          <p:nvPr/>
        </p:nvSpPr>
        <p:spPr>
          <a:xfrm>
            <a:off x="832981" y="1528174"/>
            <a:ext cx="2304789" cy="3194137"/>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2"/>
                </a:solidFill>
              </a:rPr>
              <a:t>Išskiria, supranta ir komentuoja MK </a:t>
            </a:r>
            <a:r>
              <a:rPr lang="lt-LT" sz="1600" dirty="0">
                <a:solidFill>
                  <a:srgbClr val="C00000"/>
                </a:solidFill>
              </a:rPr>
              <a:t>prospektyvios stebėsenos </a:t>
            </a:r>
            <a:r>
              <a:rPr lang="lt-LT" sz="1600" dirty="0">
                <a:solidFill>
                  <a:schemeClr val="bg2"/>
                </a:solidFill>
              </a:rPr>
              <a:t>veiksmus ir nesėkmės / sėkmės stebėsenai aktualius veikimo proceso požymius.</a:t>
            </a:r>
          </a:p>
        </p:txBody>
      </p:sp>
      <p:sp>
        <p:nvSpPr>
          <p:cNvPr id="31" name="Rectangle: Rounded Corners 30">
            <a:extLst>
              <a:ext uri="{FF2B5EF4-FFF2-40B4-BE49-F238E27FC236}">
                <a16:creationId xmlns:a16="http://schemas.microsoft.com/office/drawing/2014/main" id="{8F78BE10-EC74-4D62-02CB-F9665D823BF3}"/>
              </a:ext>
            </a:extLst>
          </p:cNvPr>
          <p:cNvSpPr/>
          <p:nvPr/>
        </p:nvSpPr>
        <p:spPr>
          <a:xfrm>
            <a:off x="3527120" y="1528173"/>
            <a:ext cx="2304789" cy="3194137"/>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2"/>
                </a:solidFill>
              </a:rPr>
              <a:t>Išskiria, supranta ir komentuoja </a:t>
            </a:r>
            <a:r>
              <a:rPr lang="lt-LT" sz="1600" dirty="0">
                <a:solidFill>
                  <a:srgbClr val="C00000"/>
                </a:solidFill>
              </a:rPr>
              <a:t>į rezultatą orientuoto </a:t>
            </a:r>
            <a:r>
              <a:rPr lang="lt-LT" sz="1600" dirty="0">
                <a:solidFill>
                  <a:schemeClr val="bg2"/>
                </a:solidFill>
              </a:rPr>
              <a:t>veikimo, iššūkio, nesėkmės įveikimo MK kontrolės veiksmus, tuo tarpu silpniau identifikuoja darbo vietos ir sąlygų kontrolės veiksmus.</a:t>
            </a:r>
          </a:p>
        </p:txBody>
      </p:sp>
      <p:sp>
        <p:nvSpPr>
          <p:cNvPr id="32" name="Rectangle: Rounded Corners 31">
            <a:extLst>
              <a:ext uri="{FF2B5EF4-FFF2-40B4-BE49-F238E27FC236}">
                <a16:creationId xmlns:a16="http://schemas.microsoft.com/office/drawing/2014/main" id="{653A535B-46D7-61A7-B407-C46524A3B770}"/>
              </a:ext>
            </a:extLst>
          </p:cNvPr>
          <p:cNvSpPr/>
          <p:nvPr/>
        </p:nvSpPr>
        <p:spPr>
          <a:xfrm>
            <a:off x="6221259" y="1528173"/>
            <a:ext cx="2304789" cy="3194137"/>
          </a:xfrm>
          <a:prstGeom prst="round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2"/>
                </a:solidFill>
              </a:rPr>
              <a:t>Supranta, pavadina ir komentuoja MK </a:t>
            </a:r>
            <a:r>
              <a:rPr lang="lt-LT" sz="1600" dirty="0">
                <a:solidFill>
                  <a:srgbClr val="C00000"/>
                </a:solidFill>
              </a:rPr>
              <a:t>stebėsenai vykdyti aktualius procesus</a:t>
            </a:r>
            <a:r>
              <a:rPr lang="lt-LT" sz="1600" dirty="0">
                <a:solidFill>
                  <a:schemeClr val="bg2"/>
                </a:solidFill>
              </a:rPr>
              <a:t>: savo žinojimą, mokymosi procesą, kognityvinius procesus: mąstymą, dėmesį, atmintį.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a:spLocks noGrp="1"/>
          </p:cNvSpPr>
          <p:nvPr>
            <p:ph type="title"/>
          </p:nvPr>
        </p:nvSpPr>
        <p:spPr>
          <a:xfrm>
            <a:off x="951263" y="287316"/>
            <a:ext cx="38472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Ačiū</a:t>
            </a:r>
            <a:endParaRPr dirty="0"/>
          </a:p>
        </p:txBody>
      </p:sp>
      <p:sp>
        <p:nvSpPr>
          <p:cNvPr id="456" name="Google Shape;456;p45"/>
          <p:cNvSpPr txBox="1"/>
          <p:nvPr/>
        </p:nvSpPr>
        <p:spPr>
          <a:xfrm>
            <a:off x="1101575" y="4125849"/>
            <a:ext cx="3847200" cy="56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Manrope"/>
                <a:ea typeface="Manrope"/>
                <a:cs typeface="Manrope"/>
                <a:sym typeface="Manrope"/>
              </a:rPr>
              <a:t>j</a:t>
            </a:r>
            <a:r>
              <a:rPr lang="lt-LT" sz="1800" dirty="0" err="1">
                <a:solidFill>
                  <a:schemeClr val="dk1"/>
                </a:solidFill>
                <a:latin typeface="Manrope"/>
                <a:ea typeface="Manrope"/>
                <a:cs typeface="Manrope"/>
                <a:sym typeface="Manrope"/>
              </a:rPr>
              <a:t>elena.vildziuniene</a:t>
            </a:r>
            <a:r>
              <a:rPr lang="en-US" sz="1800" dirty="0">
                <a:solidFill>
                  <a:schemeClr val="dk1"/>
                </a:solidFill>
                <a:latin typeface="Manrope"/>
                <a:ea typeface="Manrope"/>
                <a:cs typeface="Manrope"/>
                <a:sym typeface="Manrope"/>
              </a:rPr>
              <a:t>@vdu.lt</a:t>
            </a:r>
            <a:endParaRPr sz="1800" dirty="0">
              <a:solidFill>
                <a:schemeClr val="dk1"/>
              </a:solidFill>
              <a:latin typeface="Manrope"/>
              <a:ea typeface="Manrope"/>
              <a:cs typeface="Manrope"/>
              <a:sym typeface="Manrope"/>
            </a:endParaRPr>
          </a:p>
        </p:txBody>
      </p:sp>
      <p:sp>
        <p:nvSpPr>
          <p:cNvPr id="4" name="Rectangle 3">
            <a:extLst>
              <a:ext uri="{FF2B5EF4-FFF2-40B4-BE49-F238E27FC236}">
                <a16:creationId xmlns:a16="http://schemas.microsoft.com/office/drawing/2014/main" id="{A5CF07F2-F68A-C4A3-1455-63D7C92B490A}"/>
              </a:ext>
            </a:extLst>
          </p:cNvPr>
          <p:cNvSpPr/>
          <p:nvPr/>
        </p:nvSpPr>
        <p:spPr>
          <a:xfrm>
            <a:off x="870559" y="3288082"/>
            <a:ext cx="4152378" cy="837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Graphic 9" descr="A lightbulb">
            <a:extLst>
              <a:ext uri="{FF2B5EF4-FFF2-40B4-BE49-F238E27FC236}">
                <a16:creationId xmlns:a16="http://schemas.microsoft.com/office/drawing/2014/main" id="{BF3031A5-C353-5436-1D2D-107F2EFAE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3107" y="274007"/>
            <a:ext cx="4572000"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3561347" y="445025"/>
            <a:ext cx="4170953"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Tyrimo aktualumas</a:t>
            </a:r>
            <a:endParaRPr dirty="0"/>
          </a:p>
        </p:txBody>
      </p:sp>
      <p:sp>
        <p:nvSpPr>
          <p:cNvPr id="233" name="Google Shape;233;p32"/>
          <p:cNvSpPr/>
          <p:nvPr/>
        </p:nvSpPr>
        <p:spPr>
          <a:xfrm>
            <a:off x="2623388" y="1169439"/>
            <a:ext cx="6244500" cy="8223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33;p32">
            <a:extLst>
              <a:ext uri="{FF2B5EF4-FFF2-40B4-BE49-F238E27FC236}">
                <a16:creationId xmlns:a16="http://schemas.microsoft.com/office/drawing/2014/main" id="{40422109-A6A3-FF2E-6A6C-F14B5889E8A8}"/>
              </a:ext>
            </a:extLst>
          </p:cNvPr>
          <p:cNvSpPr/>
          <p:nvPr/>
        </p:nvSpPr>
        <p:spPr>
          <a:xfrm>
            <a:off x="2623388" y="2325731"/>
            <a:ext cx="6244500" cy="8223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3" name="Google Shape;233;p32">
            <a:extLst>
              <a:ext uri="{FF2B5EF4-FFF2-40B4-BE49-F238E27FC236}">
                <a16:creationId xmlns:a16="http://schemas.microsoft.com/office/drawing/2014/main" id="{374F2F8E-CD4D-1A63-2E28-D936BF6A3EEA}"/>
              </a:ext>
            </a:extLst>
          </p:cNvPr>
          <p:cNvSpPr/>
          <p:nvPr/>
        </p:nvSpPr>
        <p:spPr>
          <a:xfrm>
            <a:off x="2623388" y="3456537"/>
            <a:ext cx="6244500" cy="1434299"/>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FFCF8F86-1AC4-18D3-7341-F6AFC139AA9E}"/>
              </a:ext>
            </a:extLst>
          </p:cNvPr>
          <p:cNvSpPr/>
          <p:nvPr/>
        </p:nvSpPr>
        <p:spPr>
          <a:xfrm>
            <a:off x="2623388" y="2411980"/>
            <a:ext cx="6134765" cy="691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600" dirty="0">
                <a:solidFill>
                  <a:schemeClr val="tx1"/>
                </a:solidFill>
              </a:rPr>
              <a:t>Iki galo neatsakytas klausimas apie pedagogo vaidmenį skatinant vaikų </a:t>
            </a:r>
            <a:r>
              <a:rPr lang="en-US" sz="1600" dirty="0">
                <a:solidFill>
                  <a:schemeClr val="tx1"/>
                </a:solidFill>
              </a:rPr>
              <a:t>MK</a:t>
            </a:r>
            <a:r>
              <a:rPr lang="lt-LT" sz="1600" dirty="0">
                <a:solidFill>
                  <a:schemeClr val="tx1"/>
                </a:solidFill>
              </a:rPr>
              <a:t> savireguliacijos ugdymąsi.</a:t>
            </a:r>
          </a:p>
        </p:txBody>
      </p:sp>
      <p:sp>
        <p:nvSpPr>
          <p:cNvPr id="6" name="Rectangle 5">
            <a:extLst>
              <a:ext uri="{FF2B5EF4-FFF2-40B4-BE49-F238E27FC236}">
                <a16:creationId xmlns:a16="http://schemas.microsoft.com/office/drawing/2014/main" id="{CAD6B4E0-1F78-C98E-A1EC-8E9AE843EC7D}"/>
              </a:ext>
            </a:extLst>
          </p:cNvPr>
          <p:cNvSpPr/>
          <p:nvPr/>
        </p:nvSpPr>
        <p:spPr>
          <a:xfrm>
            <a:off x="2623388" y="3560714"/>
            <a:ext cx="6134765" cy="691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lt-LT" sz="1600" dirty="0">
              <a:solidFill>
                <a:schemeClr val="tx1"/>
              </a:solidFill>
            </a:endParaRPr>
          </a:p>
          <a:p>
            <a:endParaRPr lang="lt-LT" sz="1600" dirty="0">
              <a:solidFill>
                <a:schemeClr val="tx1"/>
              </a:solidFill>
            </a:endParaRPr>
          </a:p>
          <a:p>
            <a:r>
              <a:rPr lang="lt-LT" sz="1600" dirty="0">
                <a:solidFill>
                  <a:schemeClr val="tx1"/>
                </a:solidFill>
              </a:rPr>
              <a:t>Tolesnių tyrimų aktualumą </a:t>
            </a:r>
            <a:r>
              <a:rPr lang="lt-LT" sz="1600" dirty="0" err="1">
                <a:solidFill>
                  <a:schemeClr val="tx1"/>
                </a:solidFill>
              </a:rPr>
              <a:t>impilkuoja</a:t>
            </a:r>
            <a:r>
              <a:rPr lang="lt-LT" sz="1600" dirty="0">
                <a:solidFill>
                  <a:schemeClr val="tx1"/>
                </a:solidFill>
              </a:rPr>
              <a:t> eksplicitinių ir implicitinių pedagoginių strategijų taikymo ikimokykliniam ugdymui veiksmingumo tyrimai, kurių yra labai nedaug ir kurių rezultatai pateikia prieštaringus duomenis apie jų poveikį vaikų</a:t>
            </a:r>
            <a:r>
              <a:rPr lang="en-US" sz="1600" dirty="0">
                <a:solidFill>
                  <a:schemeClr val="tx1"/>
                </a:solidFill>
              </a:rPr>
              <a:t> MK</a:t>
            </a:r>
            <a:r>
              <a:rPr lang="lt-LT" sz="1600" dirty="0">
                <a:solidFill>
                  <a:schemeClr val="tx1"/>
                </a:solidFill>
              </a:rPr>
              <a:t> savireguliacijos plėtotei.</a:t>
            </a:r>
          </a:p>
        </p:txBody>
      </p:sp>
      <p:sp>
        <p:nvSpPr>
          <p:cNvPr id="7" name="Rectangle 6">
            <a:extLst>
              <a:ext uri="{FF2B5EF4-FFF2-40B4-BE49-F238E27FC236}">
                <a16:creationId xmlns:a16="http://schemas.microsoft.com/office/drawing/2014/main" id="{EABAD68F-3ED1-F459-BDE8-24675BC2F370}"/>
              </a:ext>
            </a:extLst>
          </p:cNvPr>
          <p:cNvSpPr/>
          <p:nvPr/>
        </p:nvSpPr>
        <p:spPr>
          <a:xfrm>
            <a:off x="2623388" y="1300736"/>
            <a:ext cx="6134765" cy="691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600" dirty="0">
                <a:solidFill>
                  <a:schemeClr val="tx1"/>
                </a:solidFill>
              </a:rPr>
              <a:t>Trūksta tyrimų kaip vaikų metakognityvinės</a:t>
            </a:r>
            <a:r>
              <a:rPr lang="en-US" sz="1600" dirty="0">
                <a:solidFill>
                  <a:schemeClr val="tx1"/>
                </a:solidFill>
              </a:rPr>
              <a:t> (MK)</a:t>
            </a:r>
            <a:r>
              <a:rPr lang="lt-LT" sz="1600" dirty="0">
                <a:solidFill>
                  <a:schemeClr val="tx1"/>
                </a:solidFill>
              </a:rPr>
              <a:t> savireguliacijos gebėjimai ir procesai plėtojami natūraliame ugdymo(</a:t>
            </a:r>
            <a:r>
              <a:rPr lang="lt-LT" sz="1600" dirty="0" err="1">
                <a:solidFill>
                  <a:schemeClr val="tx1"/>
                </a:solidFill>
              </a:rPr>
              <a:t>si</a:t>
            </a:r>
            <a:r>
              <a:rPr lang="lt-LT" sz="1600" dirty="0">
                <a:solidFill>
                  <a:schemeClr val="tx1"/>
                </a:solidFill>
              </a:rPr>
              <a:t>) procese.</a:t>
            </a:r>
          </a:p>
        </p:txBody>
      </p:sp>
      <p:pic>
        <p:nvPicPr>
          <p:cNvPr id="3082" name="Picture 10" descr="ABThinkingOUT – Metacognitively">
            <a:extLst>
              <a:ext uri="{FF2B5EF4-FFF2-40B4-BE49-F238E27FC236}">
                <a16:creationId xmlns:a16="http://schemas.microsoft.com/office/drawing/2014/main" id="{B908CFF2-2622-708C-43FE-67A46BBE341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73026" t="4093"/>
          <a:stretch/>
        </p:blipFill>
        <p:spPr bwMode="auto">
          <a:xfrm>
            <a:off x="200228" y="395980"/>
            <a:ext cx="2016000" cy="4031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3561347" y="445025"/>
            <a:ext cx="4734427"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Probleminiai klausimai</a:t>
            </a:r>
            <a:endParaRPr dirty="0"/>
          </a:p>
        </p:txBody>
      </p:sp>
      <p:sp>
        <p:nvSpPr>
          <p:cNvPr id="233" name="Google Shape;233;p32"/>
          <p:cNvSpPr/>
          <p:nvPr/>
        </p:nvSpPr>
        <p:spPr>
          <a:xfrm>
            <a:off x="2623388" y="1169439"/>
            <a:ext cx="6244500" cy="111124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33;p32">
            <a:extLst>
              <a:ext uri="{FF2B5EF4-FFF2-40B4-BE49-F238E27FC236}">
                <a16:creationId xmlns:a16="http://schemas.microsoft.com/office/drawing/2014/main" id="{40422109-A6A3-FF2E-6A6C-F14B5889E8A8}"/>
              </a:ext>
            </a:extLst>
          </p:cNvPr>
          <p:cNvSpPr/>
          <p:nvPr/>
        </p:nvSpPr>
        <p:spPr>
          <a:xfrm>
            <a:off x="2623388" y="2486540"/>
            <a:ext cx="6244500" cy="9829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t-LT" sz="1600" dirty="0">
                <a:latin typeface="+mn-lt"/>
              </a:rPr>
              <a:t>Koks yra taikomų pedagoginių strategijų poveikis vaikų metakognityvinės stebėsenos ir kontrolės plėtotei?</a:t>
            </a:r>
            <a:endParaRPr sz="1600" dirty="0">
              <a:latin typeface="+mn-lt"/>
            </a:endParaRPr>
          </a:p>
        </p:txBody>
      </p:sp>
      <p:sp>
        <p:nvSpPr>
          <p:cNvPr id="5" name="Rectangle 4">
            <a:extLst>
              <a:ext uri="{FF2B5EF4-FFF2-40B4-BE49-F238E27FC236}">
                <a16:creationId xmlns:a16="http://schemas.microsoft.com/office/drawing/2014/main" id="{FFCF8F86-1AC4-18D3-7341-F6AFC139AA9E}"/>
              </a:ext>
            </a:extLst>
          </p:cNvPr>
          <p:cNvSpPr/>
          <p:nvPr/>
        </p:nvSpPr>
        <p:spPr>
          <a:xfrm>
            <a:off x="2623388" y="2634940"/>
            <a:ext cx="6134765" cy="6861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285750">
              <a:lnSpc>
                <a:spcPct val="100000"/>
              </a:lnSpc>
              <a:spcAft>
                <a:spcPts val="1000"/>
              </a:spcAft>
            </a:pPr>
            <a:endParaRPr lang="lt-LT" sz="16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ABAD68F-3ED1-F459-BDE8-24675BC2F370}"/>
              </a:ext>
            </a:extLst>
          </p:cNvPr>
          <p:cNvSpPr/>
          <p:nvPr/>
        </p:nvSpPr>
        <p:spPr>
          <a:xfrm>
            <a:off x="2623388" y="1300736"/>
            <a:ext cx="6134765" cy="9371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600" dirty="0">
                <a:solidFill>
                  <a:schemeClr val="tx1"/>
                </a:solidFill>
                <a:ea typeface="Times New Roman" panose="02020603050405020304" pitchFamily="18" charset="0"/>
                <a:cs typeface="Arial" panose="020B0604020202020204" pitchFamily="34" charset="0"/>
              </a:rPr>
              <a:t>K</a:t>
            </a:r>
            <a:r>
              <a:rPr lang="lt-LT" sz="1600" dirty="0">
                <a:solidFill>
                  <a:srgbClr val="000000"/>
                </a:solidFill>
                <a:effectLst/>
                <a:ea typeface="Times New Roman" panose="02020603050405020304" pitchFamily="18" charset="0"/>
                <a:cs typeface="Arial" panose="020B0604020202020204" pitchFamily="34" charset="0"/>
              </a:rPr>
              <a:t>okia yra </a:t>
            </a:r>
            <a:r>
              <a:rPr lang="lt-LT" sz="1600" b="1" dirty="0">
                <a:solidFill>
                  <a:srgbClr val="C00000"/>
                </a:solidFill>
                <a:effectLst/>
                <a:ea typeface="Times New Roman" panose="02020603050405020304" pitchFamily="18" charset="0"/>
                <a:cs typeface="Arial" panose="020B0604020202020204" pitchFamily="34" charset="0"/>
              </a:rPr>
              <a:t>5–7 m.</a:t>
            </a:r>
            <a:r>
              <a:rPr lang="lt-LT" sz="1600" dirty="0">
                <a:solidFill>
                  <a:srgbClr val="000000"/>
                </a:solidFill>
                <a:effectLst/>
                <a:ea typeface="Times New Roman" panose="02020603050405020304" pitchFamily="18" charset="0"/>
                <a:cs typeface="Arial" panose="020B0604020202020204" pitchFamily="34" charset="0"/>
              </a:rPr>
              <a:t> </a:t>
            </a:r>
            <a:r>
              <a:rPr lang="lt-LT" sz="1600" kern="1200" dirty="0">
                <a:solidFill>
                  <a:srgbClr val="000000"/>
                </a:solidFill>
                <a:effectLst/>
                <a:ea typeface="Calibri" panose="020F0502020204030204" pitchFamily="34" charset="0"/>
                <a:cs typeface="Arial" panose="020B0604020202020204" pitchFamily="34" charset="0"/>
              </a:rPr>
              <a:t>amžiaus</a:t>
            </a:r>
            <a:r>
              <a:rPr lang="lt-LT" sz="1600" dirty="0">
                <a:solidFill>
                  <a:srgbClr val="000000"/>
                </a:solidFill>
                <a:effectLst/>
                <a:ea typeface="Times New Roman" panose="02020603050405020304" pitchFamily="18" charset="0"/>
                <a:cs typeface="Arial" panose="020B0604020202020204" pitchFamily="34" charset="0"/>
              </a:rPr>
              <a:t> vaikų vykdomos metakognityvinės </a:t>
            </a:r>
            <a:r>
              <a:rPr lang="lt-LT" sz="1600" b="1" dirty="0">
                <a:solidFill>
                  <a:srgbClr val="C00000"/>
                </a:solidFill>
                <a:effectLst/>
                <a:ea typeface="Times New Roman" panose="02020603050405020304" pitchFamily="18" charset="0"/>
                <a:cs typeface="Arial" panose="020B0604020202020204" pitchFamily="34" charset="0"/>
              </a:rPr>
              <a:t>stebėsenos</a:t>
            </a:r>
            <a:r>
              <a:rPr lang="lt-LT" sz="1600" dirty="0">
                <a:solidFill>
                  <a:srgbClr val="000000"/>
                </a:solidFill>
                <a:effectLst/>
                <a:ea typeface="Times New Roman" panose="02020603050405020304" pitchFamily="18" charset="0"/>
                <a:cs typeface="Arial" panose="020B0604020202020204" pitchFamily="34" charset="0"/>
              </a:rPr>
              <a:t> ir </a:t>
            </a:r>
            <a:r>
              <a:rPr lang="lt-LT" sz="1600" b="1" dirty="0">
                <a:solidFill>
                  <a:srgbClr val="C00000"/>
                </a:solidFill>
                <a:effectLst/>
                <a:ea typeface="Times New Roman" panose="02020603050405020304" pitchFamily="18" charset="0"/>
                <a:cs typeface="Arial" panose="020B0604020202020204" pitchFamily="34" charset="0"/>
              </a:rPr>
              <a:t>kontrolės</a:t>
            </a:r>
            <a:r>
              <a:rPr lang="lt-LT" sz="1600" dirty="0">
                <a:solidFill>
                  <a:srgbClr val="000000"/>
                </a:solidFill>
                <a:effectLst/>
                <a:ea typeface="Times New Roman" panose="02020603050405020304" pitchFamily="18" charset="0"/>
                <a:cs typeface="Arial" panose="020B0604020202020204" pitchFamily="34" charset="0"/>
              </a:rPr>
              <a:t> procesų raiška </a:t>
            </a:r>
            <a:r>
              <a:rPr lang="lt-LT" sz="1600" b="1" dirty="0">
                <a:solidFill>
                  <a:srgbClr val="000000"/>
                </a:solidFill>
                <a:effectLst/>
                <a:ea typeface="Times New Roman" panose="02020603050405020304" pitchFamily="18" charset="0"/>
                <a:cs typeface="Arial" panose="020B0604020202020204" pitchFamily="34" charset="0"/>
              </a:rPr>
              <a:t>natūraliame ugdymo procese</a:t>
            </a:r>
            <a:r>
              <a:rPr lang="lt-LT" sz="1600" dirty="0">
                <a:solidFill>
                  <a:srgbClr val="000000"/>
                </a:solidFill>
                <a:effectLst/>
                <a:ea typeface="Times New Roman" panose="02020603050405020304" pitchFamily="18" charset="0"/>
                <a:cs typeface="Arial" panose="020B0604020202020204" pitchFamily="34" charset="0"/>
              </a:rPr>
              <a:t>? </a:t>
            </a:r>
          </a:p>
          <a:p>
            <a:endParaRPr lang="lt-LT" sz="1600" dirty="0">
              <a:solidFill>
                <a:schemeClr val="tx1"/>
              </a:solidFill>
            </a:endParaRPr>
          </a:p>
        </p:txBody>
      </p:sp>
      <p:pic>
        <p:nvPicPr>
          <p:cNvPr id="8" name="Picture 7" descr="A group of cartoon characters&#10;&#10;Description automatically generated">
            <a:extLst>
              <a:ext uri="{FF2B5EF4-FFF2-40B4-BE49-F238E27FC236}">
                <a16:creationId xmlns:a16="http://schemas.microsoft.com/office/drawing/2014/main" id="{CD228DBD-E98C-8A13-9BF7-5D439053400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4678" r="75592"/>
          <a:stretch/>
        </p:blipFill>
        <p:spPr>
          <a:xfrm>
            <a:off x="276112" y="509452"/>
            <a:ext cx="1800000" cy="3954175"/>
          </a:xfrm>
          <a:prstGeom prst="rect">
            <a:avLst/>
          </a:prstGeom>
        </p:spPr>
      </p:pic>
    </p:spTree>
    <p:extLst>
      <p:ext uri="{BB962C8B-B14F-4D97-AF65-F5344CB8AC3E}">
        <p14:creationId xmlns:p14="http://schemas.microsoft.com/office/powerpoint/2010/main" val="262371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32"/>
          <p:cNvSpPr/>
          <p:nvPr/>
        </p:nvSpPr>
        <p:spPr>
          <a:xfrm>
            <a:off x="2623388" y="278610"/>
            <a:ext cx="6244500" cy="1321589"/>
          </a:xfrm>
          <a:prstGeom prst="rect">
            <a:avLst/>
          </a:prstGeom>
          <a:solidFill>
            <a:schemeClr val="lt2"/>
          </a:solidFill>
          <a:ln>
            <a:noFill/>
          </a:ln>
        </p:spPr>
        <p:txBody>
          <a:bodyPr spcFirstLastPara="1" wrap="square" lIns="91425" tIns="91425" rIns="91425" bIns="91425" anchor="ctr" anchorCtr="0">
            <a:noAutofit/>
          </a:bodyPr>
          <a:lstStyle/>
          <a:p>
            <a:r>
              <a:rPr lang="lt-LT" b="1" dirty="0" err="1"/>
              <a:t>Sociokognityvinė</a:t>
            </a:r>
            <a:r>
              <a:rPr lang="lt-LT" b="1" dirty="0"/>
              <a:t>. </a:t>
            </a:r>
            <a:r>
              <a:rPr lang="lt-LT" dirty="0">
                <a:ea typeface="Calibri" panose="020F0502020204030204" pitchFamily="34" charset="0"/>
                <a:cs typeface="Arial" panose="020B0604020202020204" pitchFamily="34" charset="0"/>
              </a:rPr>
              <a:t>B</a:t>
            </a:r>
            <a:r>
              <a:rPr lang="lt-LT" sz="1400" dirty="0">
                <a:effectLst/>
                <a:ea typeface="Calibri" panose="020F0502020204030204" pitchFamily="34" charset="0"/>
                <a:cs typeface="Arial" panose="020B0604020202020204" pitchFamily="34" charset="0"/>
              </a:rPr>
              <a:t>esimokantysis aktyviai stebi, tyrinėja, interpretuoja ir reorganizuoja informaciją, gaudamas kontekstinį ir tarpasmeninį grįžtamąjį ryšį, kuris turi poveikį ne tik žinojimo, mokymosi būdų, bet ir metakognityvinės stebėsenos bei kontrolės procesų konstravimui (</a:t>
            </a:r>
            <a:r>
              <a:rPr lang="lt-LT" sz="1400" dirty="0" err="1">
                <a:effectLst/>
                <a:ea typeface="Calibri" panose="020F0502020204030204" pitchFamily="34" charset="0"/>
                <a:cs typeface="Arial" panose="020B0604020202020204" pitchFamily="34" charset="0"/>
              </a:rPr>
              <a:t>Schunk</a:t>
            </a:r>
            <a:r>
              <a:rPr lang="lt-LT" sz="1400" dirty="0">
                <a:effectLst/>
                <a:ea typeface="Calibri" panose="020F0502020204030204" pitchFamily="34" charset="0"/>
                <a:cs typeface="Arial" panose="020B0604020202020204" pitchFamily="34" charset="0"/>
              </a:rPr>
              <a:t>, 2008; </a:t>
            </a:r>
            <a:r>
              <a:rPr lang="lt-LT" sz="1400" dirty="0" err="1">
                <a:effectLst/>
                <a:ea typeface="Calibri" panose="020F0502020204030204" pitchFamily="34" charset="0"/>
                <a:cs typeface="Arial" panose="020B0604020202020204" pitchFamily="34" charset="0"/>
              </a:rPr>
              <a:t>Hadwin</a:t>
            </a:r>
            <a:r>
              <a:rPr lang="lt-LT" sz="1400" dirty="0">
                <a:effectLst/>
                <a:ea typeface="Calibri" panose="020F0502020204030204" pitchFamily="34" charset="0"/>
                <a:cs typeface="Arial" panose="020B0604020202020204" pitchFamily="34" charset="0"/>
              </a:rPr>
              <a:t> ir </a:t>
            </a:r>
            <a:r>
              <a:rPr lang="lt-LT" sz="1400" dirty="0" err="1">
                <a:effectLst/>
                <a:ea typeface="Calibri" panose="020F0502020204030204" pitchFamily="34" charset="0"/>
                <a:cs typeface="Arial" panose="020B0604020202020204" pitchFamily="34" charset="0"/>
              </a:rPr>
              <a:t>Oshige</a:t>
            </a:r>
            <a:r>
              <a:rPr lang="lt-LT" sz="1400" dirty="0">
                <a:effectLst/>
                <a:ea typeface="Calibri" panose="020F0502020204030204" pitchFamily="34" charset="0"/>
                <a:cs typeface="Arial" panose="020B0604020202020204" pitchFamily="34" charset="0"/>
              </a:rPr>
              <a:t>, 2011).</a:t>
            </a:r>
          </a:p>
          <a:p>
            <a:pPr marL="0" lvl="0" indent="0" algn="l" rtl="0">
              <a:spcBef>
                <a:spcPts val="0"/>
              </a:spcBef>
              <a:spcAft>
                <a:spcPts val="0"/>
              </a:spcAft>
              <a:buNone/>
            </a:pPr>
            <a:endParaRPr lang="lt-LT" dirty="0"/>
          </a:p>
        </p:txBody>
      </p:sp>
      <p:sp>
        <p:nvSpPr>
          <p:cNvPr id="2" name="Google Shape;233;p32">
            <a:extLst>
              <a:ext uri="{FF2B5EF4-FFF2-40B4-BE49-F238E27FC236}">
                <a16:creationId xmlns:a16="http://schemas.microsoft.com/office/drawing/2014/main" id="{40422109-A6A3-FF2E-6A6C-F14B5889E8A8}"/>
              </a:ext>
            </a:extLst>
          </p:cNvPr>
          <p:cNvSpPr/>
          <p:nvPr/>
        </p:nvSpPr>
        <p:spPr>
          <a:xfrm>
            <a:off x="2623388" y="1910262"/>
            <a:ext cx="6244500" cy="11277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t-LT" b="1" dirty="0"/>
              <a:t>Sociokultūrinė. </a:t>
            </a:r>
            <a:r>
              <a:rPr lang="lt-LT" dirty="0">
                <a:ea typeface="Calibri" panose="020F0502020204030204" pitchFamily="34" charset="0"/>
              </a:rPr>
              <a:t>V</a:t>
            </a:r>
            <a:r>
              <a:rPr lang="lt-LT" sz="1400" dirty="0">
                <a:effectLst/>
                <a:ea typeface="Calibri" panose="020F0502020204030204" pitchFamily="34" charset="0"/>
              </a:rPr>
              <a:t>aikų metakognityvinės savireguliacijos konstravimui yra svarbi </a:t>
            </a:r>
            <a:r>
              <a:rPr lang="lt-LT" sz="1400" dirty="0" err="1">
                <a:effectLst/>
                <a:ea typeface="Calibri" panose="020F0502020204030204" pitchFamily="34" charset="0"/>
              </a:rPr>
              <a:t>L.Vygotsky</a:t>
            </a:r>
            <a:r>
              <a:rPr lang="lt-LT" sz="1400" dirty="0">
                <a:effectLst/>
                <a:ea typeface="Calibri" panose="020F0502020204030204" pitchFamily="34" charset="0"/>
              </a:rPr>
              <a:t> (1978) idėja, kad aukštesnieji psichiniai procesai yra </a:t>
            </a:r>
            <a:r>
              <a:rPr lang="lt-LT" sz="1400" dirty="0" err="1">
                <a:effectLst/>
                <a:ea typeface="Calibri" panose="020F0502020204030204" pitchFamily="34" charset="0"/>
              </a:rPr>
              <a:t>internalizuojami</a:t>
            </a:r>
            <a:r>
              <a:rPr lang="lt-LT" sz="1400" dirty="0">
                <a:effectLst/>
                <a:ea typeface="Calibri" panose="020F0502020204030204" pitchFamily="34" charset="0"/>
              </a:rPr>
              <a:t> per socialinę sąveiką su labiau patyrusiu kitu asmeniu. </a:t>
            </a:r>
            <a:endParaRPr b="1" dirty="0"/>
          </a:p>
        </p:txBody>
      </p:sp>
      <p:sp>
        <p:nvSpPr>
          <p:cNvPr id="3" name="Google Shape;233;p32">
            <a:extLst>
              <a:ext uri="{FF2B5EF4-FFF2-40B4-BE49-F238E27FC236}">
                <a16:creationId xmlns:a16="http://schemas.microsoft.com/office/drawing/2014/main" id="{374F2F8E-CD4D-1A63-2E28-D936BF6A3EEA}"/>
              </a:ext>
            </a:extLst>
          </p:cNvPr>
          <p:cNvSpPr/>
          <p:nvPr/>
        </p:nvSpPr>
        <p:spPr>
          <a:xfrm>
            <a:off x="2623388" y="3348036"/>
            <a:ext cx="6244500" cy="1402867"/>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t-LT" b="1" dirty="0"/>
              <a:t>Kognityvinių informacijos apdorojimo procesų prieiga </a:t>
            </a:r>
            <a:r>
              <a:rPr lang="lt-LT" sz="1400" dirty="0">
                <a:effectLst/>
                <a:ea typeface="Calibri" panose="020F0502020204030204" pitchFamily="34" charset="0"/>
              </a:rPr>
              <a:t>pasižymi požiūriu į žmogų kaip į sudėtingą informacijos apdorojimo sistemą. Remiantis šia teorine prieiga, besimokantysis yra tyrinėtojas, aktyviai apdorojantis informaciją, suvokiantis aplinkoje vykstančius procesus, kuriantis savo pasaulio pažinimo sistemą (</a:t>
            </a:r>
            <a:r>
              <a:rPr lang="lt-LT" sz="1400" dirty="0" err="1">
                <a:effectLst/>
                <a:ea typeface="Calibri" panose="020F0502020204030204" pitchFamily="34" charset="0"/>
              </a:rPr>
              <a:t>Jawad</a:t>
            </a:r>
            <a:r>
              <a:rPr lang="lt-LT" sz="1400" dirty="0">
                <a:effectLst/>
                <a:ea typeface="Calibri" panose="020F0502020204030204" pitchFamily="34" charset="0"/>
              </a:rPr>
              <a:t> ir kt., 2021). </a:t>
            </a:r>
            <a:endParaRPr dirty="0"/>
          </a:p>
        </p:txBody>
      </p:sp>
      <p:sp>
        <p:nvSpPr>
          <p:cNvPr id="9" name="Rectangle 8">
            <a:extLst>
              <a:ext uri="{FF2B5EF4-FFF2-40B4-BE49-F238E27FC236}">
                <a16:creationId xmlns:a16="http://schemas.microsoft.com/office/drawing/2014/main" id="{A8451967-A24A-08AF-08AD-BC89E9AF8C52}"/>
              </a:ext>
            </a:extLst>
          </p:cNvPr>
          <p:cNvSpPr/>
          <p:nvPr/>
        </p:nvSpPr>
        <p:spPr>
          <a:xfrm>
            <a:off x="270711" y="391026"/>
            <a:ext cx="1876926"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accent1"/>
                </a:solidFill>
              </a:rPr>
              <a:t>Tyrimo teorinė prieiga</a:t>
            </a:r>
          </a:p>
        </p:txBody>
      </p:sp>
    </p:spTree>
    <p:extLst>
      <p:ext uri="{BB962C8B-B14F-4D97-AF65-F5344CB8AC3E}">
        <p14:creationId xmlns:p14="http://schemas.microsoft.com/office/powerpoint/2010/main" val="203152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32"/>
          <p:cNvSpPr/>
          <p:nvPr/>
        </p:nvSpPr>
        <p:spPr>
          <a:xfrm>
            <a:off x="2623388" y="278610"/>
            <a:ext cx="6244500" cy="1321589"/>
          </a:xfrm>
          <a:prstGeom prst="rect">
            <a:avLst/>
          </a:prstGeom>
          <a:solidFill>
            <a:schemeClr val="lt2"/>
          </a:solidFill>
          <a:ln>
            <a:noFill/>
          </a:ln>
        </p:spPr>
        <p:txBody>
          <a:bodyPr spcFirstLastPara="1" wrap="square" lIns="91425" tIns="91425" rIns="91425" bIns="91425" anchor="ctr" anchorCtr="0">
            <a:noAutofit/>
          </a:bodyPr>
          <a:lstStyle/>
          <a:p>
            <a:r>
              <a:rPr lang="lt-LT" sz="1400" dirty="0">
                <a:effectLst/>
                <a:ea typeface="Calibri" panose="020F0502020204030204" pitchFamily="34" charset="0"/>
                <a:cs typeface="Times New Roman" panose="02020603050405020304" pitchFamily="18" charset="0"/>
              </a:rPr>
              <a:t>Tyrimui pasirinkta </a:t>
            </a:r>
            <a:r>
              <a:rPr lang="lt-LT" sz="1400" b="1" dirty="0">
                <a:effectLst/>
                <a:ea typeface="Calibri" panose="020F0502020204030204" pitchFamily="34" charset="0"/>
                <a:cs typeface="Times New Roman" panose="02020603050405020304" pitchFamily="18" charset="0"/>
              </a:rPr>
              <a:t>mišrių metodų prieiga, </a:t>
            </a:r>
            <a:r>
              <a:rPr lang="lt-LT" sz="1400" dirty="0" err="1">
                <a:effectLst/>
                <a:ea typeface="Calibri" panose="020F0502020204030204" pitchFamily="34" charset="0"/>
                <a:cs typeface="Times New Roman" panose="02020603050405020304" pitchFamily="18" charset="0"/>
              </a:rPr>
              <a:t>konvergentinis</a:t>
            </a:r>
            <a:r>
              <a:rPr lang="lt-LT" sz="1400" dirty="0">
                <a:effectLst/>
                <a:ea typeface="Calibri" panose="020F0502020204030204" pitchFamily="34" charset="0"/>
                <a:cs typeface="Times New Roman" panose="02020603050405020304" pitchFamily="18" charset="0"/>
              </a:rPr>
              <a:t> paralelinis dizainas (</a:t>
            </a:r>
            <a:r>
              <a:rPr lang="lt-LT" sz="1400" dirty="0" err="1">
                <a:effectLst/>
                <a:ea typeface="Calibri" panose="020F0502020204030204" pitchFamily="34" charset="0"/>
                <a:cs typeface="Times New Roman" panose="02020603050405020304" pitchFamily="18" charset="0"/>
              </a:rPr>
              <a:t>Creswell</a:t>
            </a:r>
            <a:r>
              <a:rPr lang="lt-LT" sz="1400" dirty="0">
                <a:effectLst/>
                <a:ea typeface="Calibri" panose="020F0502020204030204" pitchFamily="34" charset="0"/>
                <a:cs typeface="Times New Roman" panose="02020603050405020304" pitchFamily="18" charset="0"/>
              </a:rPr>
              <a:t>, </a:t>
            </a:r>
            <a:r>
              <a:rPr lang="lt-LT" sz="1400" dirty="0" err="1">
                <a:effectLst/>
                <a:ea typeface="Calibri" panose="020F0502020204030204" pitchFamily="34" charset="0"/>
                <a:cs typeface="Times New Roman" panose="02020603050405020304" pitchFamily="18" charset="0"/>
              </a:rPr>
              <a:t>Clark</a:t>
            </a:r>
            <a:r>
              <a:rPr lang="lt-LT" sz="1400" dirty="0">
                <a:effectLst/>
                <a:ea typeface="Calibri" panose="020F0502020204030204" pitchFamily="34" charset="0"/>
                <a:cs typeface="Times New Roman" panose="02020603050405020304" pitchFamily="18" charset="0"/>
              </a:rPr>
              <a:t>, 2017). Mišrių metodų taikymas numato kiekybinių ir kokybinių duomenų rinkimą, siekiant geriau suprasti tyrimo problemą (</a:t>
            </a:r>
            <a:r>
              <a:rPr lang="lt-LT" sz="1400" dirty="0" err="1">
                <a:solidFill>
                  <a:srgbClr val="231F20"/>
                </a:solidFill>
                <a:effectLst/>
                <a:ea typeface="Calibri" panose="020F0502020204030204" pitchFamily="34" charset="0"/>
                <a:cs typeface="Times New Roman" panose="02020603050405020304" pitchFamily="18" charset="0"/>
              </a:rPr>
              <a:t>Joh­nson</a:t>
            </a:r>
            <a:r>
              <a:rPr lang="lt-LT" sz="1400" dirty="0">
                <a:solidFill>
                  <a:srgbClr val="231F20"/>
                </a:solidFill>
                <a:effectLst/>
                <a:ea typeface="Calibri" panose="020F0502020204030204" pitchFamily="34" charset="0"/>
                <a:cs typeface="Times New Roman" panose="02020603050405020304" pitchFamily="18" charset="0"/>
              </a:rPr>
              <a:t>, 2007</a:t>
            </a:r>
            <a:r>
              <a:rPr lang="lt-LT" sz="1400" dirty="0">
                <a:effectLst/>
                <a:ea typeface="Calibri" panose="020F0502020204030204" pitchFamily="34" charset="0"/>
                <a:cs typeface="Times New Roman" panose="02020603050405020304" pitchFamily="18" charset="0"/>
              </a:rPr>
              <a:t>), kiekybiniai ir kokybiniai duomenys renkami ir analizuojami atskirai, jungiami interpretuojant (</a:t>
            </a:r>
            <a:r>
              <a:rPr lang="lt-LT" sz="1400" dirty="0" err="1">
                <a:effectLst/>
                <a:ea typeface="Calibri" panose="020F0502020204030204" pitchFamily="34" charset="0"/>
                <a:cs typeface="Times New Roman" panose="02020603050405020304" pitchFamily="18" charset="0"/>
              </a:rPr>
              <a:t>Creswell</a:t>
            </a:r>
            <a:r>
              <a:rPr lang="lt-LT" sz="1400" dirty="0">
                <a:effectLst/>
                <a:ea typeface="Calibri" panose="020F0502020204030204" pitchFamily="34" charset="0"/>
                <a:cs typeface="Times New Roman" panose="02020603050405020304" pitchFamily="18" charset="0"/>
              </a:rPr>
              <a:t>, </a:t>
            </a:r>
            <a:r>
              <a:rPr lang="lt-LT" sz="1400" dirty="0" err="1">
                <a:effectLst/>
                <a:ea typeface="Calibri" panose="020F0502020204030204" pitchFamily="34" charset="0"/>
                <a:cs typeface="Times New Roman" panose="02020603050405020304" pitchFamily="18" charset="0"/>
              </a:rPr>
              <a:t>Clark</a:t>
            </a:r>
            <a:r>
              <a:rPr lang="lt-LT" sz="1400" dirty="0">
                <a:effectLst/>
                <a:ea typeface="Calibri" panose="020F0502020204030204" pitchFamily="34" charset="0"/>
                <a:cs typeface="Times New Roman" panose="02020603050405020304" pitchFamily="18" charset="0"/>
              </a:rPr>
              <a:t>, 2011, 2017). </a:t>
            </a:r>
          </a:p>
          <a:p>
            <a:pPr marL="0" lvl="0" indent="0" algn="l" rtl="0">
              <a:spcBef>
                <a:spcPts val="0"/>
              </a:spcBef>
              <a:spcAft>
                <a:spcPts val="0"/>
              </a:spcAft>
              <a:buNone/>
            </a:pPr>
            <a:endParaRPr lang="lt-LT" dirty="0"/>
          </a:p>
        </p:txBody>
      </p:sp>
      <p:sp>
        <p:nvSpPr>
          <p:cNvPr id="9" name="Rectangle 8">
            <a:extLst>
              <a:ext uri="{FF2B5EF4-FFF2-40B4-BE49-F238E27FC236}">
                <a16:creationId xmlns:a16="http://schemas.microsoft.com/office/drawing/2014/main" id="{A8451967-A24A-08AF-08AD-BC89E9AF8C52}"/>
              </a:ext>
            </a:extLst>
          </p:cNvPr>
          <p:cNvSpPr/>
          <p:nvPr/>
        </p:nvSpPr>
        <p:spPr>
          <a:xfrm>
            <a:off x="270711" y="391026"/>
            <a:ext cx="1876926"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accent1"/>
                </a:solidFill>
              </a:rPr>
              <a:t>Tyrimo </a:t>
            </a:r>
            <a:r>
              <a:rPr lang="lt-LT" sz="3600" dirty="0" err="1">
                <a:solidFill>
                  <a:schemeClr val="accent1"/>
                </a:solidFill>
              </a:rPr>
              <a:t>organi-zavimas</a:t>
            </a:r>
            <a:endParaRPr lang="lt-LT" sz="3600" dirty="0">
              <a:solidFill>
                <a:schemeClr val="accent1"/>
              </a:solidFill>
            </a:endParaRPr>
          </a:p>
        </p:txBody>
      </p:sp>
      <p:pic>
        <p:nvPicPr>
          <p:cNvPr id="5" name="Picture 4">
            <a:extLst>
              <a:ext uri="{FF2B5EF4-FFF2-40B4-BE49-F238E27FC236}">
                <a16:creationId xmlns:a16="http://schemas.microsoft.com/office/drawing/2014/main" id="{91FBBC4D-BA83-DD71-CBBC-113D7354F203}"/>
              </a:ext>
            </a:extLst>
          </p:cNvPr>
          <p:cNvPicPr>
            <a:picLocks noChangeAspect="1"/>
          </p:cNvPicPr>
          <p:nvPr/>
        </p:nvPicPr>
        <p:blipFill>
          <a:blip r:embed="rId3"/>
          <a:stretch>
            <a:fillRect/>
          </a:stretch>
        </p:blipFill>
        <p:spPr>
          <a:xfrm>
            <a:off x="2621192" y="2201779"/>
            <a:ext cx="6246696" cy="2030744"/>
          </a:xfrm>
          <a:prstGeom prst="rect">
            <a:avLst/>
          </a:prstGeom>
        </p:spPr>
      </p:pic>
    </p:spTree>
    <p:extLst>
      <p:ext uri="{BB962C8B-B14F-4D97-AF65-F5344CB8AC3E}">
        <p14:creationId xmlns:p14="http://schemas.microsoft.com/office/powerpoint/2010/main" val="277061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Rectangle 8">
            <a:extLst>
              <a:ext uri="{FF2B5EF4-FFF2-40B4-BE49-F238E27FC236}">
                <a16:creationId xmlns:a16="http://schemas.microsoft.com/office/drawing/2014/main" id="{A8451967-A24A-08AF-08AD-BC89E9AF8C52}"/>
              </a:ext>
            </a:extLst>
          </p:cNvPr>
          <p:cNvSpPr/>
          <p:nvPr/>
        </p:nvSpPr>
        <p:spPr>
          <a:xfrm>
            <a:off x="270711" y="391026"/>
            <a:ext cx="1876926"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accent1"/>
                </a:solidFill>
              </a:rPr>
              <a:t>1 etapas</a:t>
            </a:r>
          </a:p>
          <a:p>
            <a:pPr algn="ctr"/>
            <a:endParaRPr lang="lt-LT" sz="1800" dirty="0">
              <a:solidFill>
                <a:schemeClr val="accent1"/>
              </a:solidFill>
            </a:endParaRPr>
          </a:p>
          <a:p>
            <a:pPr algn="ctr"/>
            <a:r>
              <a:rPr lang="lt-LT" sz="3600" dirty="0">
                <a:solidFill>
                  <a:schemeClr val="accent1"/>
                </a:solidFill>
              </a:rPr>
              <a:t> </a:t>
            </a:r>
            <a:r>
              <a:rPr lang="lt-LT" sz="2400" dirty="0">
                <a:solidFill>
                  <a:schemeClr val="accent1"/>
                </a:solidFill>
              </a:rPr>
              <a:t>Kokybinis tyrimas</a:t>
            </a:r>
          </a:p>
          <a:p>
            <a:pPr algn="ctr"/>
            <a:endParaRPr lang="lt-LT" sz="2400" dirty="0">
              <a:solidFill>
                <a:schemeClr val="accent1"/>
              </a:solidFill>
            </a:endParaRPr>
          </a:p>
          <a:p>
            <a:pPr algn="ctr"/>
            <a:r>
              <a:rPr lang="lt-LT" sz="2400" dirty="0">
                <a:solidFill>
                  <a:schemeClr val="accent1"/>
                </a:solidFill>
              </a:rPr>
              <a:t> </a:t>
            </a:r>
            <a:endParaRPr lang="en-US" sz="2400" dirty="0">
              <a:solidFill>
                <a:schemeClr val="accent1"/>
              </a:solidFill>
            </a:endParaRPr>
          </a:p>
          <a:p>
            <a:pPr algn="ctr"/>
            <a:endParaRPr lang="en-US" sz="2400" dirty="0">
              <a:solidFill>
                <a:schemeClr val="accent1"/>
              </a:solidFill>
            </a:endParaRPr>
          </a:p>
          <a:p>
            <a:pPr algn="ctr"/>
            <a:endParaRPr lang="en-US" sz="2400" dirty="0">
              <a:solidFill>
                <a:schemeClr val="accent1"/>
              </a:solidFill>
            </a:endParaRPr>
          </a:p>
          <a:p>
            <a:pPr algn="ctr"/>
            <a:endParaRPr lang="en-US" sz="2400" dirty="0">
              <a:solidFill>
                <a:schemeClr val="accent1"/>
              </a:solidFill>
            </a:endParaRPr>
          </a:p>
          <a:p>
            <a:pPr algn="ctr"/>
            <a:endParaRPr lang="lt-LT" sz="3600" dirty="0">
              <a:solidFill>
                <a:schemeClr val="accent1"/>
              </a:solidFill>
            </a:endParaRPr>
          </a:p>
        </p:txBody>
      </p:sp>
      <p:pic>
        <p:nvPicPr>
          <p:cNvPr id="3" name="Picture 2" descr="2,700+ For Sale By Owner Stock Illustrations, Royalty-Free Vector Graphics  &amp; Clip Art - iStock | For sale by owner sign, Car for sale by owner, For  sale by owner house">
            <a:extLst>
              <a:ext uri="{FF2B5EF4-FFF2-40B4-BE49-F238E27FC236}">
                <a16:creationId xmlns:a16="http://schemas.microsoft.com/office/drawing/2014/main" id="{CE8F8B5F-37E7-A6A7-60F7-234C74B8F9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8808" t="10478" r="18846" b="29721"/>
          <a:stretch/>
        </p:blipFill>
        <p:spPr bwMode="auto">
          <a:xfrm>
            <a:off x="0" y="2800672"/>
            <a:ext cx="2373682" cy="22767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22151D-5D93-E913-EE7C-6C053100258C}"/>
              </a:ext>
            </a:extLst>
          </p:cNvPr>
          <p:cNvSpPr/>
          <p:nvPr/>
        </p:nvSpPr>
        <p:spPr>
          <a:xfrm>
            <a:off x="2509379" y="338203"/>
            <a:ext cx="2066795" cy="1471808"/>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Rectangle 6">
            <a:extLst>
              <a:ext uri="{FF2B5EF4-FFF2-40B4-BE49-F238E27FC236}">
                <a16:creationId xmlns:a16="http://schemas.microsoft.com/office/drawing/2014/main" id="{61E1DAF2-F790-50AC-532C-02B8B9C6CEE6}"/>
              </a:ext>
            </a:extLst>
          </p:cNvPr>
          <p:cNvSpPr/>
          <p:nvPr/>
        </p:nvSpPr>
        <p:spPr>
          <a:xfrm>
            <a:off x="4748000" y="338203"/>
            <a:ext cx="2066795" cy="1471808"/>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8F6D24B0-E1AB-F429-BA8E-56819108AB22}"/>
              </a:ext>
            </a:extLst>
          </p:cNvPr>
          <p:cNvSpPr/>
          <p:nvPr/>
        </p:nvSpPr>
        <p:spPr>
          <a:xfrm>
            <a:off x="6986622" y="338203"/>
            <a:ext cx="2066795" cy="1471808"/>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ectangle 9">
            <a:extLst>
              <a:ext uri="{FF2B5EF4-FFF2-40B4-BE49-F238E27FC236}">
                <a16:creationId xmlns:a16="http://schemas.microsoft.com/office/drawing/2014/main" id="{9C9B76B9-96F5-D25A-40DD-0A3A49343127}"/>
              </a:ext>
            </a:extLst>
          </p:cNvPr>
          <p:cNvSpPr/>
          <p:nvPr/>
        </p:nvSpPr>
        <p:spPr>
          <a:xfrm>
            <a:off x="6052157" y="3054263"/>
            <a:ext cx="2066795" cy="1471808"/>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a:extLst>
              <a:ext uri="{FF2B5EF4-FFF2-40B4-BE49-F238E27FC236}">
                <a16:creationId xmlns:a16="http://schemas.microsoft.com/office/drawing/2014/main" id="{39627981-40DD-58D0-430F-56F65EB28E63}"/>
              </a:ext>
            </a:extLst>
          </p:cNvPr>
          <p:cNvSpPr/>
          <p:nvPr/>
        </p:nvSpPr>
        <p:spPr>
          <a:xfrm>
            <a:off x="3179522" y="3054263"/>
            <a:ext cx="2066795" cy="1471808"/>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2" name="Rectangle 11">
            <a:extLst>
              <a:ext uri="{FF2B5EF4-FFF2-40B4-BE49-F238E27FC236}">
                <a16:creationId xmlns:a16="http://schemas.microsoft.com/office/drawing/2014/main" id="{BA6D926F-BA45-F90A-C09A-0E308B3F2708}"/>
              </a:ext>
            </a:extLst>
          </p:cNvPr>
          <p:cNvSpPr/>
          <p:nvPr/>
        </p:nvSpPr>
        <p:spPr>
          <a:xfrm>
            <a:off x="2433412" y="638826"/>
            <a:ext cx="2066795" cy="216184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2"/>
                </a:solidFill>
              </a:rPr>
              <a:t>Atliekant</a:t>
            </a:r>
            <a:r>
              <a:rPr lang="en-US" dirty="0">
                <a:solidFill>
                  <a:schemeClr val="bg2"/>
                </a:solidFill>
              </a:rPr>
              <a:t> </a:t>
            </a:r>
            <a:r>
              <a:rPr lang="en-US" dirty="0" err="1">
                <a:solidFill>
                  <a:schemeClr val="bg2"/>
                </a:solidFill>
              </a:rPr>
              <a:t>ankstesni</a:t>
            </a:r>
            <a:r>
              <a:rPr lang="lt-LT" dirty="0">
                <a:solidFill>
                  <a:schemeClr val="bg2"/>
                </a:solidFill>
              </a:rPr>
              <a:t>ų</a:t>
            </a:r>
            <a:r>
              <a:rPr lang="en-US" dirty="0">
                <a:solidFill>
                  <a:schemeClr val="bg2"/>
                </a:solidFill>
              </a:rPr>
              <a:t> </a:t>
            </a:r>
            <a:r>
              <a:rPr lang="en-US" dirty="0" err="1">
                <a:solidFill>
                  <a:schemeClr val="bg2"/>
                </a:solidFill>
              </a:rPr>
              <a:t>mokslini</a:t>
            </a:r>
            <a:r>
              <a:rPr lang="lt-LT" dirty="0">
                <a:solidFill>
                  <a:schemeClr val="bg2"/>
                </a:solidFill>
              </a:rPr>
              <a:t>ų</a:t>
            </a:r>
            <a:r>
              <a:rPr lang="en-US" dirty="0">
                <a:solidFill>
                  <a:schemeClr val="bg2"/>
                </a:solidFill>
              </a:rPr>
              <a:t> </a:t>
            </a:r>
            <a:r>
              <a:rPr lang="en-US" dirty="0" err="1">
                <a:solidFill>
                  <a:schemeClr val="bg2"/>
                </a:solidFill>
              </a:rPr>
              <a:t>tyrim</a:t>
            </a:r>
            <a:r>
              <a:rPr lang="lt-LT" dirty="0">
                <a:solidFill>
                  <a:schemeClr val="bg2"/>
                </a:solidFill>
              </a:rPr>
              <a:t>ų</a:t>
            </a:r>
            <a:r>
              <a:rPr lang="en-US" dirty="0">
                <a:solidFill>
                  <a:schemeClr val="bg2"/>
                </a:solidFill>
              </a:rPr>
              <a:t> </a:t>
            </a:r>
            <a:r>
              <a:rPr lang="en-US" dirty="0" err="1">
                <a:solidFill>
                  <a:schemeClr val="bg2"/>
                </a:solidFill>
              </a:rPr>
              <a:t>analiz</a:t>
            </a:r>
            <a:r>
              <a:rPr lang="lt-LT" dirty="0">
                <a:solidFill>
                  <a:schemeClr val="bg2"/>
                </a:solidFill>
              </a:rPr>
              <a:t>ę</a:t>
            </a:r>
            <a:r>
              <a:rPr lang="en-US" dirty="0">
                <a:solidFill>
                  <a:schemeClr val="bg2"/>
                </a:solidFill>
              </a:rPr>
              <a:t>, </a:t>
            </a:r>
            <a:r>
              <a:rPr lang="en-US" dirty="0" err="1">
                <a:solidFill>
                  <a:schemeClr val="bg2"/>
                </a:solidFill>
              </a:rPr>
              <a:t>buvo</a:t>
            </a:r>
            <a:r>
              <a:rPr lang="en-US" dirty="0">
                <a:solidFill>
                  <a:schemeClr val="bg2"/>
                </a:solidFill>
              </a:rPr>
              <a:t> </a:t>
            </a:r>
            <a:r>
              <a:rPr lang="en-US" dirty="0" err="1">
                <a:solidFill>
                  <a:schemeClr val="bg2"/>
                </a:solidFill>
              </a:rPr>
              <a:t>susisteminti</a:t>
            </a:r>
            <a:r>
              <a:rPr lang="en-US" dirty="0">
                <a:solidFill>
                  <a:schemeClr val="bg2"/>
                </a:solidFill>
              </a:rPr>
              <a:t> </a:t>
            </a:r>
            <a:r>
              <a:rPr lang="en-US" dirty="0" err="1">
                <a:solidFill>
                  <a:schemeClr val="bg2"/>
                </a:solidFill>
              </a:rPr>
              <a:t>jau</a:t>
            </a:r>
            <a:r>
              <a:rPr lang="en-US" dirty="0">
                <a:solidFill>
                  <a:schemeClr val="bg2"/>
                </a:solidFill>
              </a:rPr>
              <a:t> </a:t>
            </a:r>
            <a:r>
              <a:rPr lang="en-US" dirty="0" err="1">
                <a:solidFill>
                  <a:schemeClr val="bg2"/>
                </a:solidFill>
              </a:rPr>
              <a:t>nustatyti</a:t>
            </a:r>
            <a:r>
              <a:rPr lang="en-US" dirty="0">
                <a:solidFill>
                  <a:schemeClr val="bg2"/>
                </a:solidFill>
              </a:rPr>
              <a:t> 5-7 m. </a:t>
            </a:r>
            <a:r>
              <a:rPr lang="en-US" dirty="0" err="1">
                <a:solidFill>
                  <a:schemeClr val="bg2"/>
                </a:solidFill>
              </a:rPr>
              <a:t>vaik</a:t>
            </a:r>
            <a:r>
              <a:rPr lang="lt-LT" dirty="0">
                <a:solidFill>
                  <a:schemeClr val="bg2"/>
                </a:solidFill>
              </a:rPr>
              <a:t>ų</a:t>
            </a:r>
            <a:r>
              <a:rPr lang="en-US" dirty="0">
                <a:solidFill>
                  <a:schemeClr val="bg2"/>
                </a:solidFill>
              </a:rPr>
              <a:t> MK </a:t>
            </a:r>
            <a:r>
              <a:rPr lang="en-US" dirty="0" err="1">
                <a:solidFill>
                  <a:schemeClr val="bg2"/>
                </a:solidFill>
              </a:rPr>
              <a:t>steb</a:t>
            </a:r>
            <a:r>
              <a:rPr lang="lt-LT" dirty="0">
                <a:solidFill>
                  <a:schemeClr val="bg2"/>
                </a:solidFill>
              </a:rPr>
              <a:t>ė</a:t>
            </a:r>
            <a:r>
              <a:rPr lang="en-US" dirty="0" err="1">
                <a:solidFill>
                  <a:schemeClr val="bg2"/>
                </a:solidFill>
              </a:rPr>
              <a:t>senos</a:t>
            </a:r>
            <a:r>
              <a:rPr lang="en-US" dirty="0">
                <a:solidFill>
                  <a:schemeClr val="bg2"/>
                </a:solidFill>
              </a:rPr>
              <a:t> </a:t>
            </a:r>
            <a:r>
              <a:rPr lang="en-US" dirty="0" err="1">
                <a:solidFill>
                  <a:schemeClr val="bg2"/>
                </a:solidFill>
              </a:rPr>
              <a:t>ir</a:t>
            </a:r>
            <a:r>
              <a:rPr lang="en-US" dirty="0">
                <a:solidFill>
                  <a:schemeClr val="bg2"/>
                </a:solidFill>
              </a:rPr>
              <a:t> </a:t>
            </a:r>
            <a:r>
              <a:rPr lang="en-US" dirty="0" err="1">
                <a:solidFill>
                  <a:schemeClr val="bg2"/>
                </a:solidFill>
              </a:rPr>
              <a:t>kontrol</a:t>
            </a:r>
            <a:r>
              <a:rPr lang="lt-LT" dirty="0">
                <a:solidFill>
                  <a:schemeClr val="bg2"/>
                </a:solidFill>
              </a:rPr>
              <a:t>ė</a:t>
            </a:r>
            <a:r>
              <a:rPr lang="en-US" dirty="0">
                <a:solidFill>
                  <a:schemeClr val="bg2"/>
                </a:solidFill>
              </a:rPr>
              <a:t>s </a:t>
            </a:r>
            <a:r>
              <a:rPr lang="en-US" dirty="0" err="1">
                <a:solidFill>
                  <a:schemeClr val="bg2"/>
                </a:solidFill>
              </a:rPr>
              <a:t>proces</a:t>
            </a:r>
            <a:r>
              <a:rPr lang="lt-LT" dirty="0">
                <a:solidFill>
                  <a:schemeClr val="bg2"/>
                </a:solidFill>
              </a:rPr>
              <a:t>ų</a:t>
            </a:r>
            <a:r>
              <a:rPr lang="en-US" dirty="0">
                <a:solidFill>
                  <a:schemeClr val="bg2"/>
                </a:solidFill>
              </a:rPr>
              <a:t> po</a:t>
            </a:r>
            <a:r>
              <a:rPr lang="lt-LT" dirty="0">
                <a:solidFill>
                  <a:schemeClr val="bg2"/>
                </a:solidFill>
              </a:rPr>
              <a:t>ž</a:t>
            </a:r>
            <a:r>
              <a:rPr lang="en-US" dirty="0" err="1">
                <a:solidFill>
                  <a:schemeClr val="bg2"/>
                </a:solidFill>
              </a:rPr>
              <a:t>ymiai</a:t>
            </a:r>
            <a:r>
              <a:rPr lang="en-US" dirty="0">
                <a:solidFill>
                  <a:schemeClr val="bg2"/>
                </a:solidFill>
              </a:rPr>
              <a:t>, </a:t>
            </a:r>
            <a:r>
              <a:rPr lang="en-US" b="1" dirty="0" err="1">
                <a:solidFill>
                  <a:schemeClr val="bg2"/>
                </a:solidFill>
              </a:rPr>
              <a:t>parengtas</a:t>
            </a:r>
            <a:r>
              <a:rPr lang="en-US" b="1" dirty="0">
                <a:solidFill>
                  <a:schemeClr val="bg2"/>
                </a:solidFill>
              </a:rPr>
              <a:t> j</a:t>
            </a:r>
            <a:r>
              <a:rPr lang="lt-LT" b="1" dirty="0">
                <a:solidFill>
                  <a:schemeClr val="bg2"/>
                </a:solidFill>
              </a:rPr>
              <a:t>ų</a:t>
            </a:r>
            <a:r>
              <a:rPr lang="en-US" b="1" dirty="0">
                <a:solidFill>
                  <a:schemeClr val="bg2"/>
                </a:solidFill>
              </a:rPr>
              <a:t> </a:t>
            </a:r>
            <a:r>
              <a:rPr lang="en-US" b="1" dirty="0" err="1">
                <a:solidFill>
                  <a:schemeClr val="bg2"/>
                </a:solidFill>
              </a:rPr>
              <a:t>apra</a:t>
            </a:r>
            <a:r>
              <a:rPr lang="lt-LT" b="1" dirty="0">
                <a:solidFill>
                  <a:schemeClr val="bg2"/>
                </a:solidFill>
              </a:rPr>
              <a:t>š</a:t>
            </a:r>
            <a:r>
              <a:rPr lang="en-US" b="1" dirty="0">
                <a:solidFill>
                  <a:schemeClr val="bg2"/>
                </a:solidFill>
              </a:rPr>
              <a:t>as</a:t>
            </a:r>
            <a:r>
              <a:rPr lang="en-US" dirty="0">
                <a:solidFill>
                  <a:schemeClr val="bg2"/>
                </a:solidFill>
              </a:rPr>
              <a:t>.</a:t>
            </a:r>
            <a:endParaRPr lang="lt-LT" dirty="0">
              <a:solidFill>
                <a:schemeClr val="bg2"/>
              </a:solidFill>
            </a:endParaRPr>
          </a:p>
        </p:txBody>
      </p:sp>
      <p:sp>
        <p:nvSpPr>
          <p:cNvPr id="13" name="Rectangle 12">
            <a:extLst>
              <a:ext uri="{FF2B5EF4-FFF2-40B4-BE49-F238E27FC236}">
                <a16:creationId xmlns:a16="http://schemas.microsoft.com/office/drawing/2014/main" id="{C461E9AB-B5AC-1A64-2FE9-71653DE61109}"/>
              </a:ext>
            </a:extLst>
          </p:cNvPr>
          <p:cNvSpPr/>
          <p:nvPr/>
        </p:nvSpPr>
        <p:spPr>
          <a:xfrm>
            <a:off x="2912300" y="3279675"/>
            <a:ext cx="2066795" cy="1615858"/>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Tiriamųjų imtis. 101 vaikas.</a:t>
            </a:r>
          </a:p>
        </p:txBody>
      </p:sp>
      <p:sp>
        <p:nvSpPr>
          <p:cNvPr id="14" name="Rectangle 13">
            <a:extLst>
              <a:ext uri="{FF2B5EF4-FFF2-40B4-BE49-F238E27FC236}">
                <a16:creationId xmlns:a16="http://schemas.microsoft.com/office/drawing/2014/main" id="{ACFC1975-D06C-E211-B966-B29436A3A6B7}"/>
              </a:ext>
            </a:extLst>
          </p:cNvPr>
          <p:cNvSpPr/>
          <p:nvPr/>
        </p:nvSpPr>
        <p:spPr>
          <a:xfrm>
            <a:off x="5803724" y="3279675"/>
            <a:ext cx="2066795" cy="1615858"/>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Duomenų analizės metodas – kritinio incidento technika.</a:t>
            </a:r>
          </a:p>
        </p:txBody>
      </p:sp>
      <p:sp>
        <p:nvSpPr>
          <p:cNvPr id="15" name="Rectangle 14">
            <a:extLst>
              <a:ext uri="{FF2B5EF4-FFF2-40B4-BE49-F238E27FC236}">
                <a16:creationId xmlns:a16="http://schemas.microsoft.com/office/drawing/2014/main" id="{2D899192-A23F-38C7-3E34-7ED12CEFED9F}"/>
              </a:ext>
            </a:extLst>
          </p:cNvPr>
          <p:cNvSpPr/>
          <p:nvPr/>
        </p:nvSpPr>
        <p:spPr>
          <a:xfrm>
            <a:off x="4652141" y="638827"/>
            <a:ext cx="2066795" cy="2161844"/>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Duomenų rinkimui taikytas natūralaus ugdymo proceso </a:t>
            </a:r>
            <a:r>
              <a:rPr lang="lt-LT" b="1" dirty="0">
                <a:solidFill>
                  <a:schemeClr val="bg2"/>
                </a:solidFill>
              </a:rPr>
              <a:t>stebėjimas</a:t>
            </a:r>
            <a:r>
              <a:rPr lang="lt-LT" dirty="0">
                <a:solidFill>
                  <a:schemeClr val="bg2"/>
                </a:solidFill>
              </a:rPr>
              <a:t>, darant vaizdo įrašus.</a:t>
            </a:r>
          </a:p>
        </p:txBody>
      </p:sp>
      <p:sp>
        <p:nvSpPr>
          <p:cNvPr id="16" name="Rectangle 15">
            <a:extLst>
              <a:ext uri="{FF2B5EF4-FFF2-40B4-BE49-F238E27FC236}">
                <a16:creationId xmlns:a16="http://schemas.microsoft.com/office/drawing/2014/main" id="{9E418403-190C-5279-B2E4-8A8518DAFBDE}"/>
              </a:ext>
            </a:extLst>
          </p:cNvPr>
          <p:cNvSpPr/>
          <p:nvPr/>
        </p:nvSpPr>
        <p:spPr>
          <a:xfrm>
            <a:off x="6870870" y="638826"/>
            <a:ext cx="2066795" cy="2161843"/>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bg2"/>
                </a:solidFill>
              </a:rPr>
              <a:t>Buvo stebimas ir fiksuojamas kasdienis vaikų ugdymo(</a:t>
            </a:r>
            <a:r>
              <a:rPr lang="lt-LT" dirty="0" err="1">
                <a:solidFill>
                  <a:schemeClr val="bg2"/>
                </a:solidFill>
              </a:rPr>
              <a:t>si</a:t>
            </a:r>
            <a:r>
              <a:rPr lang="lt-LT" dirty="0">
                <a:solidFill>
                  <a:schemeClr val="bg2"/>
                </a:solidFill>
              </a:rPr>
              <a:t>) procesas, vaikų ir pedagogų sąveikos bei susikuriančios edukacinės situacijos, kuriose atsiskleidžia vaikų MK stebėsenos ir kontrolės požymiai.</a:t>
            </a:r>
          </a:p>
        </p:txBody>
      </p:sp>
    </p:spTree>
    <p:extLst>
      <p:ext uri="{BB962C8B-B14F-4D97-AF65-F5344CB8AC3E}">
        <p14:creationId xmlns:p14="http://schemas.microsoft.com/office/powerpoint/2010/main" val="105070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Rectangle 8">
            <a:extLst>
              <a:ext uri="{FF2B5EF4-FFF2-40B4-BE49-F238E27FC236}">
                <a16:creationId xmlns:a16="http://schemas.microsoft.com/office/drawing/2014/main" id="{A8451967-A24A-08AF-08AD-BC89E9AF8C52}"/>
              </a:ext>
            </a:extLst>
          </p:cNvPr>
          <p:cNvSpPr/>
          <p:nvPr/>
        </p:nvSpPr>
        <p:spPr>
          <a:xfrm>
            <a:off x="270711" y="391026"/>
            <a:ext cx="1876926"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accent1"/>
                </a:solidFill>
              </a:rPr>
              <a:t>2 etapas</a:t>
            </a:r>
          </a:p>
          <a:p>
            <a:pPr algn="ctr"/>
            <a:endParaRPr lang="lt-LT" sz="1800" dirty="0">
              <a:solidFill>
                <a:schemeClr val="accent1"/>
              </a:solidFill>
            </a:endParaRPr>
          </a:p>
          <a:p>
            <a:pPr algn="ctr"/>
            <a:r>
              <a:rPr lang="lt-LT" sz="3600" dirty="0">
                <a:solidFill>
                  <a:schemeClr val="accent1"/>
                </a:solidFill>
              </a:rPr>
              <a:t> </a:t>
            </a:r>
            <a:r>
              <a:rPr lang="lt-LT" sz="2400" dirty="0">
                <a:solidFill>
                  <a:schemeClr val="accent1"/>
                </a:solidFill>
              </a:rPr>
              <a:t>Kiekybinis tyrimas</a:t>
            </a:r>
          </a:p>
          <a:p>
            <a:pPr algn="ctr"/>
            <a:endParaRPr lang="lt-LT" sz="2400" dirty="0">
              <a:solidFill>
                <a:schemeClr val="accent1"/>
              </a:solidFill>
            </a:endParaRPr>
          </a:p>
          <a:p>
            <a:pPr algn="ctr"/>
            <a:r>
              <a:rPr lang="lt-LT" sz="2400" dirty="0">
                <a:solidFill>
                  <a:schemeClr val="accent1"/>
                </a:solidFill>
              </a:rPr>
              <a:t> </a:t>
            </a:r>
          </a:p>
          <a:p>
            <a:pPr algn="ctr"/>
            <a:endParaRPr lang="lt-LT" sz="2400" dirty="0">
              <a:solidFill>
                <a:schemeClr val="accent1"/>
              </a:solidFill>
            </a:endParaRPr>
          </a:p>
          <a:p>
            <a:pPr algn="ctr"/>
            <a:endParaRPr lang="lt-LT" sz="2400" dirty="0">
              <a:solidFill>
                <a:schemeClr val="accent1"/>
              </a:solidFill>
            </a:endParaRPr>
          </a:p>
          <a:p>
            <a:pPr algn="ctr"/>
            <a:endParaRPr lang="lt-LT" sz="2400" dirty="0">
              <a:solidFill>
                <a:schemeClr val="accent1"/>
              </a:solidFill>
            </a:endParaRPr>
          </a:p>
          <a:p>
            <a:pPr algn="ctr"/>
            <a:endParaRPr lang="lt-LT" sz="3600" dirty="0">
              <a:solidFill>
                <a:schemeClr val="accent1"/>
              </a:solidFill>
            </a:endParaRPr>
          </a:p>
        </p:txBody>
      </p:sp>
      <p:pic>
        <p:nvPicPr>
          <p:cNvPr id="1026" name="Picture 2" descr="2,700+ For Sale By Owner Stock Illustrations, Royalty-Free Vector Graphics  &amp; Clip Art - iStock | For sale by owner sign, Car for sale by owner, For  sale by owner house">
            <a:extLst>
              <a:ext uri="{FF2B5EF4-FFF2-40B4-BE49-F238E27FC236}">
                <a16:creationId xmlns:a16="http://schemas.microsoft.com/office/drawing/2014/main" id="{D0A567AD-9050-CD4E-4054-D784D8EEA39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8808" t="10478" r="18846" b="29721"/>
          <a:stretch/>
        </p:blipFill>
        <p:spPr bwMode="auto">
          <a:xfrm>
            <a:off x="0" y="2800672"/>
            <a:ext cx="2373682" cy="22767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A49F8F-7FA7-D6E5-DBFD-2095B0B2743D}"/>
              </a:ext>
            </a:extLst>
          </p:cNvPr>
          <p:cNvSpPr/>
          <p:nvPr/>
        </p:nvSpPr>
        <p:spPr>
          <a:xfrm>
            <a:off x="2894090" y="314533"/>
            <a:ext cx="2592887" cy="181001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Tyrimo dalyvių imtis</a:t>
            </a:r>
          </a:p>
          <a:p>
            <a:pPr algn="ctr"/>
            <a:endParaRPr lang="lt-LT" sz="1600"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p:txBody>
      </p:sp>
      <p:sp>
        <p:nvSpPr>
          <p:cNvPr id="6" name="Rectangle 5">
            <a:extLst>
              <a:ext uri="{FF2B5EF4-FFF2-40B4-BE49-F238E27FC236}">
                <a16:creationId xmlns:a16="http://schemas.microsoft.com/office/drawing/2014/main" id="{129A1A36-0390-0384-7059-496230243EE6}"/>
              </a:ext>
            </a:extLst>
          </p:cNvPr>
          <p:cNvSpPr/>
          <p:nvPr/>
        </p:nvSpPr>
        <p:spPr>
          <a:xfrm>
            <a:off x="5979201" y="314533"/>
            <a:ext cx="2592887" cy="181001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Duomenų rinkimo metodas</a:t>
            </a: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p:txBody>
      </p:sp>
      <p:sp>
        <p:nvSpPr>
          <p:cNvPr id="7" name="Rectangle 6">
            <a:extLst>
              <a:ext uri="{FF2B5EF4-FFF2-40B4-BE49-F238E27FC236}">
                <a16:creationId xmlns:a16="http://schemas.microsoft.com/office/drawing/2014/main" id="{8384335B-0FE6-BD4C-7981-3F8ED824F1DD}"/>
              </a:ext>
            </a:extLst>
          </p:cNvPr>
          <p:cNvSpPr/>
          <p:nvPr/>
        </p:nvSpPr>
        <p:spPr>
          <a:xfrm>
            <a:off x="3025036" y="2616868"/>
            <a:ext cx="5398717" cy="1118314"/>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2"/>
                </a:solidFill>
                <a:ea typeface="Calibri" panose="020F0502020204030204" pitchFamily="34" charset="0"/>
              </a:rPr>
              <a:t>Duomenų rinkimo etape buvo nustatyta kokias pedagogines strategijas vaikų </a:t>
            </a:r>
            <a:r>
              <a:rPr lang="en-US" sz="1600" dirty="0">
                <a:solidFill>
                  <a:schemeClr val="bg2"/>
                </a:solidFill>
                <a:ea typeface="Calibri" panose="020F0502020204030204" pitchFamily="34" charset="0"/>
              </a:rPr>
              <a:t>MK</a:t>
            </a:r>
            <a:r>
              <a:rPr lang="lt-LT" sz="1600" dirty="0">
                <a:solidFill>
                  <a:schemeClr val="bg2"/>
                </a:solidFill>
                <a:ea typeface="Calibri" panose="020F0502020204030204" pitchFamily="34" charset="0"/>
              </a:rPr>
              <a:t> stebėsenai ir kontrolei plėtoti taikė tyrimo dalyviai. </a:t>
            </a:r>
          </a:p>
        </p:txBody>
      </p:sp>
      <p:sp>
        <p:nvSpPr>
          <p:cNvPr id="11" name="Rectangle 10">
            <a:extLst>
              <a:ext uri="{FF2B5EF4-FFF2-40B4-BE49-F238E27FC236}">
                <a16:creationId xmlns:a16="http://schemas.microsoft.com/office/drawing/2014/main" id="{21956ED4-B4BA-D197-A156-F9C5752E0D1F}"/>
              </a:ext>
            </a:extLst>
          </p:cNvPr>
          <p:cNvSpPr/>
          <p:nvPr/>
        </p:nvSpPr>
        <p:spPr>
          <a:xfrm>
            <a:off x="2639861" y="851770"/>
            <a:ext cx="2549046" cy="152817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383 vaikai</a:t>
            </a:r>
            <a:r>
              <a:rPr lang="lt-LT" sz="1600" dirty="0">
                <a:solidFill>
                  <a:schemeClr val="bg2"/>
                </a:solidFill>
              </a:rPr>
              <a:t>, </a:t>
            </a:r>
          </a:p>
          <a:p>
            <a:pPr algn="ctr"/>
            <a:r>
              <a:rPr lang="lt-LT" sz="1600" dirty="0">
                <a:solidFill>
                  <a:schemeClr val="bg2"/>
                </a:solidFill>
              </a:rPr>
              <a:t>42,26 proc. (n </a:t>
            </a:r>
            <a:r>
              <a:rPr lang="lt-LT" sz="1600" dirty="0">
                <a:solidFill>
                  <a:schemeClr val="bg2"/>
                </a:solidFill>
                <a:ea typeface="Calibri" panose="020F0502020204030204" pitchFamily="34" charset="0"/>
              </a:rPr>
              <a:t>= 181) berniukų ir 52,74 proc. (n = 202) mergaičių.</a:t>
            </a:r>
            <a:endParaRPr lang="lt-LT" sz="1600" dirty="0">
              <a:solidFill>
                <a:schemeClr val="bg2"/>
              </a:solidFill>
            </a:endParaRPr>
          </a:p>
        </p:txBody>
      </p:sp>
      <p:sp>
        <p:nvSpPr>
          <p:cNvPr id="12" name="Rectangle 11">
            <a:extLst>
              <a:ext uri="{FF2B5EF4-FFF2-40B4-BE49-F238E27FC236}">
                <a16:creationId xmlns:a16="http://schemas.microsoft.com/office/drawing/2014/main" id="{B4FC85A4-951D-D890-BDA9-6529FE403D72}"/>
              </a:ext>
            </a:extLst>
          </p:cNvPr>
          <p:cNvSpPr/>
          <p:nvPr/>
        </p:nvSpPr>
        <p:spPr>
          <a:xfrm>
            <a:off x="5741206" y="851770"/>
            <a:ext cx="2549046" cy="152817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Stebėjimo metodas</a:t>
            </a:r>
            <a:endParaRPr lang="lt-LT" sz="1600" dirty="0">
              <a:solidFill>
                <a:schemeClr val="bg2"/>
              </a:solidFill>
            </a:endParaRPr>
          </a:p>
        </p:txBody>
      </p:sp>
      <p:sp>
        <p:nvSpPr>
          <p:cNvPr id="13" name="Rectangle 12">
            <a:extLst>
              <a:ext uri="{FF2B5EF4-FFF2-40B4-BE49-F238E27FC236}">
                <a16:creationId xmlns:a16="http://schemas.microsoft.com/office/drawing/2014/main" id="{B92503FA-1454-DE89-01DE-6A521D2241DA}"/>
              </a:ext>
            </a:extLst>
          </p:cNvPr>
          <p:cNvSpPr/>
          <p:nvPr/>
        </p:nvSpPr>
        <p:spPr>
          <a:xfrm>
            <a:off x="2903772" y="3847056"/>
            <a:ext cx="5674867" cy="1118314"/>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ea typeface="Calibri" panose="020F0502020204030204" pitchFamily="34" charset="0"/>
              </a:rPr>
              <a:t>Duomenų analizės metodai: </a:t>
            </a:r>
            <a:r>
              <a:rPr lang="lt-LT" sz="1600" dirty="0" err="1">
                <a:solidFill>
                  <a:schemeClr val="bg2"/>
                </a:solidFill>
                <a:ea typeface="Calibri" panose="020F0502020204030204" pitchFamily="34" charset="0"/>
              </a:rPr>
              <a:t>deskriptyvi</a:t>
            </a:r>
            <a:r>
              <a:rPr lang="lt-LT" sz="1600" dirty="0">
                <a:solidFill>
                  <a:schemeClr val="bg2"/>
                </a:solidFill>
                <a:ea typeface="Calibri" panose="020F0502020204030204" pitchFamily="34" charset="0"/>
              </a:rPr>
              <a:t> statistinė analizė; </a:t>
            </a:r>
            <a:r>
              <a:rPr lang="lt-LT" sz="1600" dirty="0" err="1">
                <a:solidFill>
                  <a:schemeClr val="bg2"/>
                </a:solidFill>
                <a:ea typeface="Calibri" panose="020F0502020204030204" pitchFamily="34" charset="0"/>
              </a:rPr>
              <a:t>Stjudento</a:t>
            </a:r>
            <a:r>
              <a:rPr lang="lt-LT" sz="1600" dirty="0">
                <a:solidFill>
                  <a:schemeClr val="bg2"/>
                </a:solidFill>
                <a:ea typeface="Calibri" panose="020F0502020204030204" pitchFamily="34" charset="0"/>
              </a:rPr>
              <a:t> t kriterijus nepriklausomoms imtims; Kolmogorovo-Smirnovo ir </a:t>
            </a:r>
            <a:r>
              <a:rPr lang="lt-LT" sz="1600" dirty="0" err="1">
                <a:solidFill>
                  <a:schemeClr val="bg2"/>
                </a:solidFill>
                <a:ea typeface="Calibri" panose="020F0502020204030204" pitchFamily="34" charset="0"/>
              </a:rPr>
              <a:t>Shapiro-Wilko</a:t>
            </a:r>
            <a:r>
              <a:rPr lang="lt-LT" sz="1600" dirty="0">
                <a:solidFill>
                  <a:schemeClr val="bg2"/>
                </a:solidFill>
                <a:ea typeface="Calibri" panose="020F0502020204030204" pitchFamily="34" charset="0"/>
              </a:rPr>
              <a:t> kriterijai; asimetrijos ir eksceso koeficientų absoliutinės reikšmės nustatymas ir kt.</a:t>
            </a:r>
          </a:p>
        </p:txBody>
      </p:sp>
    </p:spTree>
    <p:extLst>
      <p:ext uri="{BB962C8B-B14F-4D97-AF65-F5344CB8AC3E}">
        <p14:creationId xmlns:p14="http://schemas.microsoft.com/office/powerpoint/2010/main" val="40169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Rectangle 8">
            <a:extLst>
              <a:ext uri="{FF2B5EF4-FFF2-40B4-BE49-F238E27FC236}">
                <a16:creationId xmlns:a16="http://schemas.microsoft.com/office/drawing/2014/main" id="{A8451967-A24A-08AF-08AD-BC89E9AF8C52}"/>
              </a:ext>
            </a:extLst>
          </p:cNvPr>
          <p:cNvSpPr/>
          <p:nvPr/>
        </p:nvSpPr>
        <p:spPr>
          <a:xfrm>
            <a:off x="270711" y="391026"/>
            <a:ext cx="1876926" cy="4451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accent1"/>
                </a:solidFill>
              </a:rPr>
              <a:t>3 etapas</a:t>
            </a:r>
          </a:p>
          <a:p>
            <a:pPr algn="ctr"/>
            <a:endParaRPr lang="lt-LT" sz="1800" dirty="0">
              <a:solidFill>
                <a:schemeClr val="accent1"/>
              </a:solidFill>
            </a:endParaRPr>
          </a:p>
          <a:p>
            <a:pPr algn="ctr"/>
            <a:r>
              <a:rPr lang="lt-LT" sz="3600" dirty="0">
                <a:solidFill>
                  <a:schemeClr val="accent1"/>
                </a:solidFill>
              </a:rPr>
              <a:t> </a:t>
            </a:r>
            <a:r>
              <a:rPr lang="lt-LT" sz="2400" dirty="0">
                <a:solidFill>
                  <a:schemeClr val="accent1"/>
                </a:solidFill>
              </a:rPr>
              <a:t>Kokybinis tyrimas</a:t>
            </a:r>
          </a:p>
          <a:p>
            <a:pPr algn="ctr"/>
            <a:endParaRPr lang="lt-LT" sz="2400" dirty="0">
              <a:solidFill>
                <a:schemeClr val="accent1"/>
              </a:solidFill>
            </a:endParaRPr>
          </a:p>
          <a:p>
            <a:pPr algn="ctr"/>
            <a:r>
              <a:rPr lang="lt-LT" sz="2400" dirty="0">
                <a:solidFill>
                  <a:schemeClr val="accent1"/>
                </a:solidFill>
              </a:rPr>
              <a:t> </a:t>
            </a:r>
          </a:p>
          <a:p>
            <a:pPr algn="ctr"/>
            <a:endParaRPr lang="lt-LT" sz="2400" dirty="0">
              <a:solidFill>
                <a:schemeClr val="accent1"/>
              </a:solidFill>
            </a:endParaRPr>
          </a:p>
          <a:p>
            <a:pPr algn="ctr"/>
            <a:endParaRPr lang="lt-LT" sz="2400" dirty="0">
              <a:solidFill>
                <a:schemeClr val="accent1"/>
              </a:solidFill>
            </a:endParaRPr>
          </a:p>
          <a:p>
            <a:pPr algn="ctr"/>
            <a:endParaRPr lang="lt-LT" sz="2400" dirty="0">
              <a:solidFill>
                <a:schemeClr val="accent1"/>
              </a:solidFill>
            </a:endParaRPr>
          </a:p>
          <a:p>
            <a:pPr algn="ctr"/>
            <a:endParaRPr lang="lt-LT" sz="3600" dirty="0">
              <a:solidFill>
                <a:schemeClr val="accent1"/>
              </a:solidFill>
            </a:endParaRPr>
          </a:p>
        </p:txBody>
      </p:sp>
      <p:sp>
        <p:nvSpPr>
          <p:cNvPr id="5" name="Rectangle 4">
            <a:extLst>
              <a:ext uri="{FF2B5EF4-FFF2-40B4-BE49-F238E27FC236}">
                <a16:creationId xmlns:a16="http://schemas.microsoft.com/office/drawing/2014/main" id="{4BA49F8F-7FA7-D6E5-DBFD-2095B0B2743D}"/>
              </a:ext>
            </a:extLst>
          </p:cNvPr>
          <p:cNvSpPr/>
          <p:nvPr/>
        </p:nvSpPr>
        <p:spPr>
          <a:xfrm>
            <a:off x="2918565" y="651353"/>
            <a:ext cx="2592887" cy="181001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Duomenų rinkimo metodas</a:t>
            </a: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a:p>
            <a:pPr algn="ctr"/>
            <a:endParaRPr lang="lt-LT" b="1" dirty="0">
              <a:solidFill>
                <a:schemeClr val="bg2"/>
              </a:solidFill>
            </a:endParaRPr>
          </a:p>
        </p:txBody>
      </p:sp>
      <p:sp>
        <p:nvSpPr>
          <p:cNvPr id="6" name="Rectangle 5">
            <a:extLst>
              <a:ext uri="{FF2B5EF4-FFF2-40B4-BE49-F238E27FC236}">
                <a16:creationId xmlns:a16="http://schemas.microsoft.com/office/drawing/2014/main" id="{129A1A36-0390-0384-7059-496230243EE6}"/>
              </a:ext>
            </a:extLst>
          </p:cNvPr>
          <p:cNvSpPr/>
          <p:nvPr/>
        </p:nvSpPr>
        <p:spPr>
          <a:xfrm>
            <a:off x="6000545" y="651353"/>
            <a:ext cx="2592887" cy="181001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Tyrimo instrumentas</a:t>
            </a: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a:p>
            <a:pPr algn="ctr"/>
            <a:endParaRPr lang="lt-LT" sz="1600" b="1" dirty="0">
              <a:solidFill>
                <a:schemeClr val="bg2"/>
              </a:solidFill>
            </a:endParaRPr>
          </a:p>
        </p:txBody>
      </p:sp>
      <p:sp>
        <p:nvSpPr>
          <p:cNvPr id="7" name="Rectangle 6">
            <a:extLst>
              <a:ext uri="{FF2B5EF4-FFF2-40B4-BE49-F238E27FC236}">
                <a16:creationId xmlns:a16="http://schemas.microsoft.com/office/drawing/2014/main" id="{8384335B-0FE6-BD4C-7981-3F8ED824F1DD}"/>
              </a:ext>
            </a:extLst>
          </p:cNvPr>
          <p:cNvSpPr/>
          <p:nvPr/>
        </p:nvSpPr>
        <p:spPr>
          <a:xfrm>
            <a:off x="4362766" y="2949593"/>
            <a:ext cx="2592888" cy="181316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ea typeface="Calibri" panose="020F0502020204030204" pitchFamily="34" charset="0"/>
              </a:rPr>
              <a:t>Duomenų analizės metodas</a:t>
            </a:r>
          </a:p>
          <a:p>
            <a:pPr algn="ctr"/>
            <a:endParaRPr lang="lt-LT" sz="1600" b="1" dirty="0">
              <a:solidFill>
                <a:schemeClr val="bg2"/>
              </a:solidFill>
              <a:ea typeface="Calibri" panose="020F0502020204030204" pitchFamily="34" charset="0"/>
            </a:endParaRPr>
          </a:p>
          <a:p>
            <a:pPr algn="ctr"/>
            <a:endParaRPr lang="lt-LT" sz="1600" b="1" dirty="0">
              <a:solidFill>
                <a:schemeClr val="bg2"/>
              </a:solidFill>
              <a:ea typeface="Calibri" panose="020F0502020204030204" pitchFamily="34" charset="0"/>
            </a:endParaRPr>
          </a:p>
          <a:p>
            <a:pPr algn="ctr"/>
            <a:endParaRPr lang="lt-LT" sz="1600" b="1" dirty="0">
              <a:solidFill>
                <a:schemeClr val="bg2"/>
              </a:solidFill>
              <a:ea typeface="Calibri" panose="020F0502020204030204" pitchFamily="34" charset="0"/>
            </a:endParaRPr>
          </a:p>
          <a:p>
            <a:pPr algn="ctr"/>
            <a:endParaRPr lang="lt-LT" sz="1600" b="1" dirty="0">
              <a:solidFill>
                <a:schemeClr val="bg2"/>
              </a:solidFill>
              <a:ea typeface="Calibri" panose="020F0502020204030204" pitchFamily="34" charset="0"/>
            </a:endParaRPr>
          </a:p>
          <a:p>
            <a:pPr algn="ctr"/>
            <a:endParaRPr lang="lt-LT" sz="1600" b="1" dirty="0">
              <a:solidFill>
                <a:schemeClr val="bg2"/>
              </a:solidFill>
              <a:ea typeface="Calibri" panose="020F0502020204030204" pitchFamily="34" charset="0"/>
            </a:endParaRPr>
          </a:p>
        </p:txBody>
      </p:sp>
      <p:sp>
        <p:nvSpPr>
          <p:cNvPr id="11" name="Rectangle 10">
            <a:extLst>
              <a:ext uri="{FF2B5EF4-FFF2-40B4-BE49-F238E27FC236}">
                <a16:creationId xmlns:a16="http://schemas.microsoft.com/office/drawing/2014/main" id="{21956ED4-B4BA-D197-A156-F9C5752E0D1F}"/>
              </a:ext>
            </a:extLst>
          </p:cNvPr>
          <p:cNvSpPr/>
          <p:nvPr/>
        </p:nvSpPr>
        <p:spPr>
          <a:xfrm>
            <a:off x="2642992" y="1208762"/>
            <a:ext cx="2549046" cy="152817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800" b="1" dirty="0">
                <a:solidFill>
                  <a:schemeClr val="bg2"/>
                </a:solidFill>
              </a:rPr>
              <a:t>Pokalbis su vaikais. </a:t>
            </a:r>
          </a:p>
          <a:p>
            <a:pPr algn="ctr"/>
            <a:r>
              <a:rPr lang="lt-LT" sz="1800" dirty="0">
                <a:solidFill>
                  <a:schemeClr val="bg2"/>
                </a:solidFill>
              </a:rPr>
              <a:t>43 vaikai </a:t>
            </a:r>
          </a:p>
          <a:p>
            <a:pPr algn="ctr"/>
            <a:r>
              <a:rPr lang="lt-LT" sz="1800" dirty="0">
                <a:solidFill>
                  <a:schemeClr val="bg2"/>
                </a:solidFill>
              </a:rPr>
              <a:t>(28 berniukai, 15 mergaičių)</a:t>
            </a:r>
          </a:p>
        </p:txBody>
      </p:sp>
      <p:sp>
        <p:nvSpPr>
          <p:cNvPr id="12" name="Rectangle 11">
            <a:extLst>
              <a:ext uri="{FF2B5EF4-FFF2-40B4-BE49-F238E27FC236}">
                <a16:creationId xmlns:a16="http://schemas.microsoft.com/office/drawing/2014/main" id="{B4FC85A4-951D-D890-BDA9-6529FE403D72}"/>
              </a:ext>
            </a:extLst>
          </p:cNvPr>
          <p:cNvSpPr/>
          <p:nvPr/>
        </p:nvSpPr>
        <p:spPr>
          <a:xfrm>
            <a:off x="5681131" y="1219539"/>
            <a:ext cx="2549046" cy="152817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b="1" dirty="0">
                <a:solidFill>
                  <a:schemeClr val="bg2"/>
                </a:solidFill>
              </a:rPr>
              <a:t>Dviejų dalių klausimynas vaikams, </a:t>
            </a:r>
            <a:r>
              <a:rPr lang="lt-LT" dirty="0">
                <a:solidFill>
                  <a:schemeClr val="bg2"/>
                </a:solidFill>
              </a:rPr>
              <a:t>skirtas atskleisti, kaip 5-7 m. vaikai suvokia ir verbalizuoja savo vykdomą</a:t>
            </a:r>
            <a:r>
              <a:rPr lang="en-US" dirty="0">
                <a:solidFill>
                  <a:schemeClr val="bg2"/>
                </a:solidFill>
              </a:rPr>
              <a:t> MK</a:t>
            </a:r>
            <a:r>
              <a:rPr lang="lt-LT" dirty="0">
                <a:solidFill>
                  <a:schemeClr val="bg2"/>
                </a:solidFill>
              </a:rPr>
              <a:t> stebėseną ir kontrolę</a:t>
            </a:r>
            <a:endParaRPr lang="lt-LT" sz="1600" dirty="0">
              <a:solidFill>
                <a:schemeClr val="bg2"/>
              </a:solidFill>
            </a:endParaRPr>
          </a:p>
        </p:txBody>
      </p:sp>
      <p:pic>
        <p:nvPicPr>
          <p:cNvPr id="2" name="Picture 2" descr="4,037 Children Talk Sketch Royalty-Free Photos and Stock Images |  Shutterstock">
            <a:extLst>
              <a:ext uri="{FF2B5EF4-FFF2-40B4-BE49-F238E27FC236}">
                <a16:creationId xmlns:a16="http://schemas.microsoft.com/office/drawing/2014/main" id="{B9DFE587-2A73-6623-7244-1DF05B083D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2616868"/>
            <a:ext cx="2379174" cy="2478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D9FA3D3-5053-F72C-0366-123EB4A025D9}"/>
              </a:ext>
            </a:extLst>
          </p:cNvPr>
          <p:cNvSpPr/>
          <p:nvPr/>
        </p:nvSpPr>
        <p:spPr>
          <a:xfrm>
            <a:off x="3917515" y="3508854"/>
            <a:ext cx="2549046" cy="1528175"/>
          </a:xfrm>
          <a:prstGeom prst="rect">
            <a:avLst/>
          </a:prstGeom>
          <a:solidFill>
            <a:schemeClr val="accent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800" dirty="0">
                <a:solidFill>
                  <a:schemeClr val="bg2"/>
                </a:solidFill>
              </a:rPr>
              <a:t>Vaikų pokalbio </a:t>
            </a:r>
            <a:r>
              <a:rPr lang="lt-LT" sz="1800" b="1" dirty="0">
                <a:solidFill>
                  <a:schemeClr val="bg2"/>
                </a:solidFill>
              </a:rPr>
              <a:t>kokybinė turinio (</a:t>
            </a:r>
            <a:r>
              <a:rPr lang="lt-LT" sz="1800" b="1" dirty="0" err="1">
                <a:solidFill>
                  <a:schemeClr val="bg2"/>
                </a:solidFill>
              </a:rPr>
              <a:t>content</a:t>
            </a:r>
            <a:r>
              <a:rPr lang="lt-LT" sz="1800" b="1" dirty="0">
                <a:solidFill>
                  <a:schemeClr val="bg2"/>
                </a:solidFill>
              </a:rPr>
              <a:t>) analizė</a:t>
            </a:r>
            <a:endParaRPr lang="lt-LT" sz="1800" dirty="0">
              <a:solidFill>
                <a:schemeClr val="bg2"/>
              </a:solidFill>
            </a:endParaRPr>
          </a:p>
        </p:txBody>
      </p:sp>
    </p:spTree>
    <p:extLst>
      <p:ext uri="{BB962C8B-B14F-4D97-AF65-F5344CB8AC3E}">
        <p14:creationId xmlns:p14="http://schemas.microsoft.com/office/powerpoint/2010/main" val="337000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3517506" y="1478422"/>
            <a:ext cx="4170953"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Tyrimo rezultatai</a:t>
            </a:r>
            <a:endParaRPr dirty="0"/>
          </a:p>
        </p:txBody>
      </p:sp>
      <p:pic>
        <p:nvPicPr>
          <p:cNvPr id="3080" name="Picture 8" descr="ABThinkingOUT – Metacognitively">
            <a:extLst>
              <a:ext uri="{FF2B5EF4-FFF2-40B4-BE49-F238E27FC236}">
                <a16:creationId xmlns:a16="http://schemas.microsoft.com/office/drawing/2014/main" id="{0988F5C1-46B9-680B-3EAE-9B01E49D2DA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8867" t="760" r="26799" b="-1"/>
          <a:stretch/>
        </p:blipFill>
        <p:spPr bwMode="auto">
          <a:xfrm>
            <a:off x="326239" y="378080"/>
            <a:ext cx="1773272" cy="406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40407"/>
      </p:ext>
    </p:extLst>
  </p:cSld>
  <p:clrMapOvr>
    <a:masterClrMapping/>
  </p:clrMapOvr>
</p:sld>
</file>

<file path=ppt/theme/theme1.xml><?xml version="1.0" encoding="utf-8"?>
<a:theme xmlns:a="http://schemas.openxmlformats.org/drawingml/2006/main" name="Minimalist Conference Style Presentation by Slidesgo">
  <a:themeElements>
    <a:clrScheme name="Simple Light">
      <a:dk1>
        <a:srgbClr val="313131"/>
      </a:dk1>
      <a:lt1>
        <a:srgbClr val="E9E9E9"/>
      </a:lt1>
      <a:dk2>
        <a:srgbClr val="466157"/>
      </a:dk2>
      <a:lt2>
        <a:srgbClr val="D1CECE"/>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1154</Words>
  <Application>Microsoft Office PowerPoint</Application>
  <PresentationFormat>On-screen Show (16:9)</PresentationFormat>
  <Paragraphs>126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Manrope ExtraBold</vt:lpstr>
      <vt:lpstr>Times New Roman</vt:lpstr>
      <vt:lpstr>Raleway</vt:lpstr>
      <vt:lpstr>Manrope</vt:lpstr>
      <vt:lpstr>Open Sans</vt:lpstr>
      <vt:lpstr>Minimalist Conference Style Presentation by Slidesgo</vt:lpstr>
      <vt:lpstr>PowerPoint Presentation</vt:lpstr>
      <vt:lpstr>Tyrimo aktualumas</vt:lpstr>
      <vt:lpstr>Probleminiai klausimai</vt:lpstr>
      <vt:lpstr>PowerPoint Presentation</vt:lpstr>
      <vt:lpstr>PowerPoint Presentation</vt:lpstr>
      <vt:lpstr>PowerPoint Presentation</vt:lpstr>
      <vt:lpstr>PowerPoint Presentation</vt:lpstr>
      <vt:lpstr>PowerPoint Presentation</vt:lpstr>
      <vt:lpstr>Tyrimo rezultatai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Rolandas Vildžiūnas</cp:lastModifiedBy>
  <cp:revision>12</cp:revision>
  <cp:lastPrinted>2025-01-22T20:56:52Z</cp:lastPrinted>
  <dcterms:modified xsi:type="dcterms:W3CDTF">2025-01-24T06:22:03Z</dcterms:modified>
</cp:coreProperties>
</file>