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</p:sldMasterIdLst>
  <p:notesMasterIdLst>
    <p:notesMasterId r:id="rId25"/>
  </p:notesMasterIdLst>
  <p:sldIdLst>
    <p:sldId id="557" r:id="rId4"/>
    <p:sldId id="612" r:id="rId5"/>
    <p:sldId id="613" r:id="rId6"/>
    <p:sldId id="614" r:id="rId7"/>
    <p:sldId id="615" r:id="rId8"/>
    <p:sldId id="616" r:id="rId9"/>
    <p:sldId id="617" r:id="rId10"/>
    <p:sldId id="618" r:id="rId11"/>
    <p:sldId id="619" r:id="rId12"/>
    <p:sldId id="620" r:id="rId13"/>
    <p:sldId id="621" r:id="rId14"/>
    <p:sldId id="622" r:id="rId15"/>
    <p:sldId id="629" r:id="rId16"/>
    <p:sldId id="623" r:id="rId17"/>
    <p:sldId id="628" r:id="rId18"/>
    <p:sldId id="627" r:id="rId19"/>
    <p:sldId id="626" r:id="rId20"/>
    <p:sldId id="625" r:id="rId21"/>
    <p:sldId id="624" r:id="rId22"/>
    <p:sldId id="630" r:id="rId23"/>
    <p:sldId id="6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64E"/>
    <a:srgbClr val="6C0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31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7EFE-31BE-4A0F-AC90-DB78194BE9B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C8604-AB0E-4D23-8E6B-37A3AB7CE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25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5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07C8C-BD0C-6908-EC17-2EFF3D83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C82810-8A21-D5A0-6BBE-FD40D8A77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B986A-4134-402C-7D44-6CCB8501E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Tema galima sakyti gimė natūraliai.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65728-C8C3-402E-E8DF-FDC04F996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24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61624-2538-BACE-1568-99E784928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95DDFB-ED86-06B4-7633-B802C9A85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359F9A-53C2-C364-24A4-5AC23559B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Tema galima sakyti gimė natūraliai.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10ABA-9C33-CBA2-19B5-8371F23866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CBC8C-8E4F-B6BC-ADB6-07132314F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9DEB27-C779-8086-9BD0-B4722E3DC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1B6100-360D-CAFD-38BB-3A0D5D1CE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Tema galima sakyti gimė natūraliai.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CA861-B8C5-0C99-DA8D-77663A50A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44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DC771-9D24-B898-3048-3C6EA0604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BCC9C5-9FDA-114F-16E0-BD3E73125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5493CE-5A2A-B34F-5890-6511F7372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8E313-769D-29DD-A407-F3CC3B7B5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1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Papasakosiu visą istoriją.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02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9F59F-6E16-0FFB-E4E3-D92D454F2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7C777D-C355-2E2E-E77B-9FAC11C8E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86C15F-AE42-A813-5296-D6883BDFA4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2018 metai, įstojau, prieš tai dirbau, pradėjau dirbti ir pamačiau, kad mokiniams sunku valdyti, suprasti, priimti, realizuoti.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92761-D6F3-BE85-8F54-8A1D035C7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2E2C4-EC24-80F4-1D27-BDE310F77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40463F-7229-3097-2FA6-935E26A1AC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3932B-A99E-946A-C4F0-CCF9917A3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Ieškojau į atsakymų į vidinius klausimus, kodėl šiems mokiniams taip sunku valdyti ir suprasti savo emocijas. Ir kaip aš galiu jiems padėti.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F3C9B-C925-039F-9EDC-7CBEEE784D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2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C64C-3738-806C-1384-79930EAC7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2DF3E-F89B-0FF1-985A-99C1890E2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511CB-7FE1-E6F0-2D07-24FB10951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Mokslinė literatūra, kaip ir mano pastebėjimai atskleidžia tą patį – kad mokiniai iš esmės stokoja emocinio intelekto. Kad pats emocinis intelektas gali būti ugdomas per fizinę veiklą, bet labai menkai atskleidžiama kaip.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79000-E63F-A2AF-B618-CB0C05BD9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09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8AB98-1057-1B31-6BA2-ED536FDE3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69306-87BD-E8AC-BFF4-1546A7A6C2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1571DE-CBC6-05F5-B9EA-A01B5C563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Tema galima sakyti gimė natūraliai. O pats tikslas ir buvo - nustatyti ir išanalizuoti pradinių klasių mokinių, turinčių didelių specialiųjų ugdymosi poreikių, emocinio intelekto bruožų ugdymo(si) prielaidas fizinio ugdymo pamokose.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E205F-2FF4-C6BE-EA4C-C9C3835A90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3C18C-E893-A55A-6562-02F1BBA6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B1EB8-2987-B1B0-C367-AAA9330FC7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A9555-8BA4-882B-18D9-57D94E44B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Tema galima sakyti gimė natūraliai.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C15B8-25AC-3024-7802-2756E4EA98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48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0EE0B-4AAD-94F9-CA8D-EE32A86E1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7F0FE4-3283-5FBD-32F1-246246C31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3AE6B-FADA-D0FB-04E4-2533F9F62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Sudėtingas procesas, nes tyrimo tikslo nebuvo galima pasiekti interviu, anketavimu ir kitais panašiais metodais.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673EB-99BD-5605-CAE6-FAC234778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33BB9-D033-4FEB-1FD4-9CE55575C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C9BF2-B6B1-FBC9-C120-9BDDC590C9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1CA16-BDB6-1F26-579F-788CCC63B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Tema galima sakyti gimė natūraliai.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1A847-DD5E-89D0-798A-8FA54C355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C8604-AB0E-4D23-8E6B-37A3AB7CEC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72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233CE-84BC-1F4F-A95C-FB915B74C3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8026" y="5826812"/>
            <a:ext cx="14382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E16C80F-87A5-5F45-957D-BE2FB7A488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231" y="1047401"/>
            <a:ext cx="2555301" cy="10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A4524-9C71-084D-B00F-A9D02D0A9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4694" y="497056"/>
            <a:ext cx="960749" cy="10690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0ED49-3A31-9A45-A015-52759ECC2A5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10700" y="1971847"/>
            <a:ext cx="1438227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0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0C0B-0888-9044-8583-C109E7A46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4694" y="497056"/>
            <a:ext cx="960749" cy="10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2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0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EE25E8-6B72-FD4E-A045-FE5D320EF8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10700" y="1971847"/>
            <a:ext cx="14382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750762B-43D3-B34A-9EF1-95E93D7B4D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0523" y="491667"/>
            <a:ext cx="960749" cy="10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0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6AB104-25AD-0645-9B70-54A270BD1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0523" y="491667"/>
            <a:ext cx="960749" cy="10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13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83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233CE-84BC-1F4F-A95C-FB915B74C3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8026" y="5826812"/>
            <a:ext cx="1438227" cy="0"/>
          </a:xfrm>
          <a:prstGeom prst="line">
            <a:avLst/>
          </a:prstGeom>
          <a:ln w="19050">
            <a:solidFill>
              <a:srgbClr val="780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2340BE6-A460-7045-BD8E-0CF405C06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78" y="1047402"/>
            <a:ext cx="2584580" cy="10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A4524-9C71-084D-B00F-A9D02D0A9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4694" y="497056"/>
            <a:ext cx="960749" cy="10690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80ED49-3A31-9A45-A015-52759ECC2A5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10700" y="1971847"/>
            <a:ext cx="1438227" cy="0"/>
          </a:xfrm>
          <a:prstGeom prst="line">
            <a:avLst/>
          </a:prstGeom>
          <a:ln w="19050">
            <a:solidFill>
              <a:srgbClr val="7801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98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D0C0B-0888-9044-8583-C109E7A463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4694" y="497056"/>
            <a:ext cx="960749" cy="10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4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38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9233CE-84BC-1F4F-A95C-FB915B74C3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8026" y="5826812"/>
            <a:ext cx="1438227" cy="0"/>
          </a:xfrm>
          <a:prstGeom prst="line">
            <a:avLst/>
          </a:prstGeom>
          <a:ln w="19050">
            <a:solidFill>
              <a:srgbClr val="780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2340BE6-A460-7045-BD8E-0CF405C06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178" y="1047402"/>
            <a:ext cx="2584580" cy="10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800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07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00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6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A5EF47-A6B5-BB4D-A017-063B5CA12921}"/>
              </a:ext>
            </a:extLst>
          </p:cNvPr>
          <p:cNvCxnSpPr>
            <a:cxnSpLocks/>
          </p:cNvCxnSpPr>
          <p:nvPr/>
        </p:nvCxnSpPr>
        <p:spPr>
          <a:xfrm flipH="1">
            <a:off x="1008027" y="5826812"/>
            <a:ext cx="14382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E65211BD-0287-B246-9B4D-987875847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31" y="1047401"/>
            <a:ext cx="2555301" cy="1069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921487-0233-4439-89FD-92758B49B9EC}"/>
              </a:ext>
            </a:extLst>
          </p:cNvPr>
          <p:cNvSpPr txBox="1"/>
          <p:nvPr/>
        </p:nvSpPr>
        <p:spPr>
          <a:xfrm>
            <a:off x="8811773" y="5479970"/>
            <a:ext cx="3441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dr. Simas Garbenis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6E5C84-CEC4-9EC6-D26F-CDF5256B9109}"/>
              </a:ext>
            </a:extLst>
          </p:cNvPr>
          <p:cNvSpPr txBox="1"/>
          <p:nvPr/>
        </p:nvSpPr>
        <p:spPr>
          <a:xfrm>
            <a:off x="137921" y="2340993"/>
            <a:ext cx="7343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„Pradinių klasių mokinių, turinčių didelių specialiųjų ugdymosi poreikių, emocinio intelekto ugdymas(</a:t>
            </a:r>
            <a:r>
              <a:rPr lang="lt-L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fizinio ugdymo pamokose“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A807C5-07E8-640A-C975-63C283A2CEAF}"/>
              </a:ext>
            </a:extLst>
          </p:cNvPr>
          <p:cNvSpPr txBox="1"/>
          <p:nvPr/>
        </p:nvSpPr>
        <p:spPr>
          <a:xfrm>
            <a:off x="391861" y="5348727"/>
            <a:ext cx="267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Vilnius,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1C9A9-29DA-D128-1F51-AFA20E694DC4}"/>
              </a:ext>
            </a:extLst>
          </p:cNvPr>
          <p:cNvSpPr txBox="1"/>
          <p:nvPr/>
        </p:nvSpPr>
        <p:spPr>
          <a:xfrm>
            <a:off x="119857" y="3745938"/>
            <a:ext cx="6761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„Emotional Intelligence Development of Primary School Students, with Severe Special Educational Needs, during Physical Education Classes“</a:t>
            </a:r>
            <a:endParaRPr lang="lt-LT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AA334F-6EEA-E084-5398-35ACD22BE84D}"/>
              </a:ext>
            </a:extLst>
          </p:cNvPr>
          <p:cNvSpPr txBox="1"/>
          <p:nvPr/>
        </p:nvSpPr>
        <p:spPr>
          <a:xfrm>
            <a:off x="5104935" y="5844736"/>
            <a:ext cx="7966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Mokslinė vadovė – doc. dr. Renata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Geležinienė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4E553-5896-7F64-69D8-BCF808FCD5E1}"/>
              </a:ext>
            </a:extLst>
          </p:cNvPr>
          <p:cNvSpPr txBox="1"/>
          <p:nvPr/>
        </p:nvSpPr>
        <p:spPr>
          <a:xfrm>
            <a:off x="4513781" y="6209502"/>
            <a:ext cx="8027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Mokslinė konsultantė – doc. dr. Ieva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Kuginytė-Arlauskienė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 descr="Cartoon of kids holding sports equipment&#10;&#10;Description automatically generated">
            <a:extLst>
              <a:ext uri="{FF2B5EF4-FFF2-40B4-BE49-F238E27FC236}">
                <a16:creationId xmlns:a16="http://schemas.microsoft.com/office/drawing/2014/main" id="{ADA440CB-DAB8-AF54-AA3F-8FC7DE2312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27" y="1513167"/>
            <a:ext cx="5450535" cy="36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4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FBB06-CFB0-D868-FD1A-B9FB8586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3F2C8-C093-68FD-C439-577EC66D4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911" y="357174"/>
            <a:ext cx="6248794" cy="51906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3CB173-EF0C-2087-C7EE-E713521A5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5" y="2235851"/>
            <a:ext cx="5609172" cy="28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1C065-DD23-B577-0CAD-2B167F7DA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53C1FF-39BE-1024-6174-773DC0A1A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65" y="124494"/>
            <a:ext cx="6882939" cy="66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2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E810F-FE17-EEAA-4A9B-7D079C0A5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04" y="119783"/>
            <a:ext cx="8380592" cy="66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519B6-57EC-4A9C-344E-AE4E0396B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097" y="124691"/>
            <a:ext cx="7875806" cy="66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8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36D51B-2FC3-3B2E-E134-6989A1E74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600" y="74814"/>
            <a:ext cx="6822800" cy="67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D7280-A90D-1272-169C-5365E057F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10" y="78971"/>
            <a:ext cx="5956379" cy="67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5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25982E-DF6B-8907-2123-4F4BCC1F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84" y="50047"/>
            <a:ext cx="7571432" cy="67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69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E4C0D-A5EE-2DDD-864F-BFFC9BDC1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578" y="78971"/>
            <a:ext cx="7770843" cy="67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27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38022C-A95E-250A-C012-C15345462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70" y="145472"/>
            <a:ext cx="7915259" cy="65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87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37576-FECA-A113-0758-4117513F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520" y="699706"/>
            <a:ext cx="8668960" cy="5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4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351892-937D-5465-3F8E-B1A3DEC3D4F4}"/>
              </a:ext>
            </a:extLst>
          </p:cNvPr>
          <p:cNvSpPr txBox="1"/>
          <p:nvPr/>
        </p:nvSpPr>
        <p:spPr>
          <a:xfrm>
            <a:off x="919317" y="1197270"/>
            <a:ext cx="303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Kaip gimė tema? </a:t>
            </a:r>
          </a:p>
        </p:txBody>
      </p:sp>
    </p:spTree>
    <p:extLst>
      <p:ext uri="{BB962C8B-B14F-4D97-AF65-F5344CB8AC3E}">
        <p14:creationId xmlns:p14="http://schemas.microsoft.com/office/powerpoint/2010/main" val="183612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D20B5-ED47-3FD0-CBAB-D625F28DF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10FAB-5526-ED80-7A8D-33AE9FEBFFA6}"/>
              </a:ext>
            </a:extLst>
          </p:cNvPr>
          <p:cNvSpPr txBox="1"/>
          <p:nvPr/>
        </p:nvSpPr>
        <p:spPr>
          <a:xfrm>
            <a:off x="935943" y="954931"/>
            <a:ext cx="383556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Ką sužinojome iš to, kas atrasta?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D2C84-0B99-D962-2AF2-97A9FC61CA0B}"/>
              </a:ext>
            </a:extLst>
          </p:cNvPr>
          <p:cNvSpPr txBox="1"/>
          <p:nvPr/>
        </p:nvSpPr>
        <p:spPr>
          <a:xfrm>
            <a:off x="935942" y="2537120"/>
            <a:ext cx="1081825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Emocinio intelekto ugdymas gali būti efektyviai įgyvendinimas fizinio ugdymo pamokų metu.</a:t>
            </a:r>
          </a:p>
          <a:p>
            <a:pPr marL="514350" indent="-514350">
              <a:buAutoNum type="arabicPeriod"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Emocinio intelekto bruožų ugdymo metodai ir priemonės yra tiesiogiai susijusios su fizinio ugdymo pamokų turiniu.</a:t>
            </a:r>
          </a:p>
          <a:p>
            <a:pPr marL="514350" indent="-514350">
              <a:buAutoNum type="arabicPeriod"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Kiekvienas emocinio intelekto bruožas ugdomas atskiromis sąlygomis, priemonėmis, metodais ir kokie jie yra.</a:t>
            </a:r>
          </a:p>
          <a:p>
            <a:pPr marL="514350" indent="-514350">
              <a:buAutoNum type="arabicPeriod"/>
            </a:pPr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Socialines interakcijos – būtina sąlyga ugdant visus bruožus, kuri dar ir kinta.</a:t>
            </a:r>
          </a:p>
        </p:txBody>
      </p:sp>
    </p:spTree>
    <p:extLst>
      <p:ext uri="{BB962C8B-B14F-4D97-AF65-F5344CB8AC3E}">
        <p14:creationId xmlns:p14="http://schemas.microsoft.com/office/powerpoint/2010/main" val="1371677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0D803-32D9-893B-339B-04D7ECD8D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2E361D-C5C6-E6BA-9ACD-C75D29CE78E5}"/>
              </a:ext>
            </a:extLst>
          </p:cNvPr>
          <p:cNvCxnSpPr>
            <a:cxnSpLocks/>
          </p:cNvCxnSpPr>
          <p:nvPr/>
        </p:nvCxnSpPr>
        <p:spPr>
          <a:xfrm flipH="1">
            <a:off x="1008027" y="5826812"/>
            <a:ext cx="143822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283591-2B89-4458-9C74-4F72E1DF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231" y="1047401"/>
            <a:ext cx="2555301" cy="1069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B40C7-22DD-7961-07FD-B1D239D94DB7}"/>
              </a:ext>
            </a:extLst>
          </p:cNvPr>
          <p:cNvSpPr txBox="1"/>
          <p:nvPr/>
        </p:nvSpPr>
        <p:spPr>
          <a:xfrm>
            <a:off x="8811773" y="5479970"/>
            <a:ext cx="3441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dr. Simas Garbenis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75019-2574-913A-635F-A951DB26E53A}"/>
              </a:ext>
            </a:extLst>
          </p:cNvPr>
          <p:cNvSpPr txBox="1"/>
          <p:nvPr/>
        </p:nvSpPr>
        <p:spPr>
          <a:xfrm>
            <a:off x="137921" y="2340993"/>
            <a:ext cx="73435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„Pradinių klasių mokinių, turinčių didelių specialiųjų ugdymosi poreikių, emocinio intelekto ugdymas(</a:t>
            </a:r>
            <a:r>
              <a:rPr lang="lt-LT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lt-L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fizinio ugdymo pamokose“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BAB30-F99C-EB44-D3DB-65FAF92A77BB}"/>
              </a:ext>
            </a:extLst>
          </p:cNvPr>
          <p:cNvSpPr txBox="1"/>
          <p:nvPr/>
        </p:nvSpPr>
        <p:spPr>
          <a:xfrm>
            <a:off x="391861" y="5348727"/>
            <a:ext cx="2670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Vilnius,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4A2A6E-252D-439D-5104-2DD36D321D7D}"/>
              </a:ext>
            </a:extLst>
          </p:cNvPr>
          <p:cNvSpPr txBox="1"/>
          <p:nvPr/>
        </p:nvSpPr>
        <p:spPr>
          <a:xfrm>
            <a:off x="119857" y="3745938"/>
            <a:ext cx="67616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„Emotional Intelligence Development of Primary School Students, with Severe Special Educational Needs, during Physical Education Classes“</a:t>
            </a:r>
            <a:endParaRPr lang="lt-LT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C5ACA5-AB02-C28A-4347-4B20030F35D7}"/>
              </a:ext>
            </a:extLst>
          </p:cNvPr>
          <p:cNvSpPr txBox="1"/>
          <p:nvPr/>
        </p:nvSpPr>
        <p:spPr>
          <a:xfrm>
            <a:off x="5104935" y="5844736"/>
            <a:ext cx="79669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Mokslinė vadovė – doc. dr. Renata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Geležinienė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507C72-7055-189C-A3A5-2B12E886D6CE}"/>
              </a:ext>
            </a:extLst>
          </p:cNvPr>
          <p:cNvSpPr txBox="1"/>
          <p:nvPr/>
        </p:nvSpPr>
        <p:spPr>
          <a:xfrm>
            <a:off x="4513781" y="6209502"/>
            <a:ext cx="80275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Mokslinė konsultantė – doc. dr. Ieva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Kuginytė-Arlauskienė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 descr="A red heart with a black background&#10;&#10;Description automatically generated">
            <a:extLst>
              <a:ext uri="{FF2B5EF4-FFF2-40B4-BE49-F238E27FC236}">
                <a16:creationId xmlns:a16="http://schemas.microsoft.com/office/drawing/2014/main" id="{7CF0ECC1-D280-7194-5296-F2014D8B9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500" y="959610"/>
            <a:ext cx="4971391" cy="438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52176-B3B8-E882-7D48-E34CCD45D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5BE5D-3F58-3EF4-8C10-EDFD62AB07A4}"/>
              </a:ext>
            </a:extLst>
          </p:cNvPr>
          <p:cNvSpPr txBox="1"/>
          <p:nvPr/>
        </p:nvSpPr>
        <p:spPr>
          <a:xfrm>
            <a:off x="952568" y="844702"/>
            <a:ext cx="30375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man buvo sunku?</a:t>
            </a:r>
          </a:p>
        </p:txBody>
      </p:sp>
      <p:pic>
        <p:nvPicPr>
          <p:cNvPr id="4" name="Picture 3" descr="A heart with gears and a pink ribbon&#10;&#10;Description automatically generated with medium confidence">
            <a:extLst>
              <a:ext uri="{FF2B5EF4-FFF2-40B4-BE49-F238E27FC236}">
                <a16:creationId xmlns:a16="http://schemas.microsoft.com/office/drawing/2014/main" id="{623280B5-07E5-B5DA-A5FA-C5FAFE7EF5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931" y="1197270"/>
            <a:ext cx="5046138" cy="50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2BD43-8550-A2FD-7904-D769A2E00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94840-0126-547C-D040-9EF347D2976F}"/>
              </a:ext>
            </a:extLst>
          </p:cNvPr>
          <p:cNvSpPr txBox="1"/>
          <p:nvPr/>
        </p:nvSpPr>
        <p:spPr>
          <a:xfrm>
            <a:off x="935943" y="1343466"/>
            <a:ext cx="303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 aš ieškojau?</a:t>
            </a:r>
          </a:p>
        </p:txBody>
      </p:sp>
      <p:pic>
        <p:nvPicPr>
          <p:cNvPr id="7" name="Picture 6" descr="Cartoon of a person in a trench coat holding a magnifying glass&#10;&#10;Description automatically generated">
            <a:extLst>
              <a:ext uri="{FF2B5EF4-FFF2-40B4-BE49-F238E27FC236}">
                <a16:creationId xmlns:a16="http://schemas.microsoft.com/office/drawing/2014/main" id="{78F669F0-4B8E-D38F-A3D5-D9804DAF2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569" y="374072"/>
            <a:ext cx="6071103" cy="61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EB8E2-8B68-6AF2-655D-12A7306B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9C054C-722D-902E-FBD8-505416F002F4}"/>
              </a:ext>
            </a:extLst>
          </p:cNvPr>
          <p:cNvSpPr txBox="1"/>
          <p:nvPr/>
        </p:nvSpPr>
        <p:spPr>
          <a:xfrm>
            <a:off x="935943" y="1343466"/>
            <a:ext cx="3037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Ką aš radau?</a:t>
            </a:r>
          </a:p>
        </p:txBody>
      </p:sp>
      <p:pic>
        <p:nvPicPr>
          <p:cNvPr id="4" name="Picture 3" descr="A cartoon of a map&#10;&#10;Description automatically generated">
            <a:extLst>
              <a:ext uri="{FF2B5EF4-FFF2-40B4-BE49-F238E27FC236}">
                <a16:creationId xmlns:a16="http://schemas.microsoft.com/office/drawing/2014/main" id="{0575F111-B2AB-D044-FB11-39F72F92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401" y="921338"/>
            <a:ext cx="5222970" cy="54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1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9538E-98FD-7239-5886-8C52EA364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FA4389-AC21-E686-7C28-348CA96B0A0B}"/>
              </a:ext>
            </a:extLst>
          </p:cNvPr>
          <p:cNvSpPr txBox="1"/>
          <p:nvPr/>
        </p:nvSpPr>
        <p:spPr>
          <a:xfrm>
            <a:off x="935943" y="362564"/>
            <a:ext cx="30375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galimybėmis, vizija ir tikslu gimė tema.</a:t>
            </a:r>
          </a:p>
        </p:txBody>
      </p:sp>
      <p:pic>
        <p:nvPicPr>
          <p:cNvPr id="5" name="Picture 4" descr="A dart hitting the center of a target&#10;&#10;Description automatically generated">
            <a:extLst>
              <a:ext uri="{FF2B5EF4-FFF2-40B4-BE49-F238E27FC236}">
                <a16:creationId xmlns:a16="http://schemas.microsoft.com/office/drawing/2014/main" id="{522C5069-1564-BBBE-97F0-249F50FB9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32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7EEF3F-3D66-04BE-38A4-E6A047FA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36A7F-D027-845B-EE7B-D159126648F6}"/>
              </a:ext>
            </a:extLst>
          </p:cNvPr>
          <p:cNvSpPr txBox="1"/>
          <p:nvPr/>
        </p:nvSpPr>
        <p:spPr>
          <a:xfrm>
            <a:off x="919318" y="1360091"/>
            <a:ext cx="77591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Žinau, ką turiu daryti, bet kaip?</a:t>
            </a:r>
          </a:p>
        </p:txBody>
      </p:sp>
      <p:pic>
        <p:nvPicPr>
          <p:cNvPr id="4" name="Picture 3" descr="A group of colorful bubbles with question marks&#10;&#10;Description automatically generated">
            <a:extLst>
              <a:ext uri="{FF2B5EF4-FFF2-40B4-BE49-F238E27FC236}">
                <a16:creationId xmlns:a16="http://schemas.microsoft.com/office/drawing/2014/main" id="{7F3117C0-0FF6-9FDF-1533-047C58C1D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7" y="1915771"/>
            <a:ext cx="6349206" cy="42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2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1D276-3919-F8DA-74EB-5633E09D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435DD0-8B71-FB07-ADF0-544C5C815F26}"/>
              </a:ext>
            </a:extLst>
          </p:cNvPr>
          <p:cNvSpPr txBox="1"/>
          <p:nvPr/>
        </p:nvSpPr>
        <p:spPr>
          <a:xfrm>
            <a:off x="935944" y="877953"/>
            <a:ext cx="31040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Epizodų analizė;</a:t>
            </a:r>
          </a:p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RTA.</a:t>
            </a:r>
          </a:p>
        </p:txBody>
      </p:sp>
      <p:pic>
        <p:nvPicPr>
          <p:cNvPr id="7" name="Picture 6" descr="A movie clapper board and film reel&#10;&#10;Description automatically generated">
            <a:extLst>
              <a:ext uri="{FF2B5EF4-FFF2-40B4-BE49-F238E27FC236}">
                <a16:creationId xmlns:a16="http://schemas.microsoft.com/office/drawing/2014/main" id="{291EFCDD-05EB-EC8D-0F1B-F3514D41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3" y="3222141"/>
            <a:ext cx="2628077" cy="2551047"/>
          </a:xfrm>
          <a:prstGeom prst="rect">
            <a:avLst/>
          </a:prstGeom>
        </p:spPr>
      </p:pic>
      <p:pic>
        <p:nvPicPr>
          <p:cNvPr id="9" name="Picture 8" descr="A person holding a pen and a magnifying glass&#10;&#10;Description automatically generated">
            <a:extLst>
              <a:ext uri="{FF2B5EF4-FFF2-40B4-BE49-F238E27FC236}">
                <a16:creationId xmlns:a16="http://schemas.microsoft.com/office/drawing/2014/main" id="{8608D5BB-C613-B6EE-D768-FAF6C6389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56" y="3287081"/>
            <a:ext cx="2426488" cy="2486107"/>
          </a:xfrm>
          <a:prstGeom prst="rect">
            <a:avLst/>
          </a:prstGeom>
        </p:spPr>
      </p:pic>
      <p:pic>
        <p:nvPicPr>
          <p:cNvPr id="11" name="Picture 10" descr="A light bulb with a target in the center&#10;&#10;Description automatically generated">
            <a:extLst>
              <a:ext uri="{FF2B5EF4-FFF2-40B4-BE49-F238E27FC236}">
                <a16:creationId xmlns:a16="http://schemas.microsoft.com/office/drawing/2014/main" id="{80AFB274-E6C4-5B30-B762-780C9DDC9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23" y="2985025"/>
            <a:ext cx="3025277" cy="3025277"/>
          </a:xfrm>
          <a:prstGeom prst="rect">
            <a:avLst/>
          </a:prstGeom>
        </p:spPr>
      </p:pic>
      <p:sp>
        <p:nvSpPr>
          <p:cNvPr id="12" name="Plus Sign 11">
            <a:extLst>
              <a:ext uri="{FF2B5EF4-FFF2-40B4-BE49-F238E27FC236}">
                <a16:creationId xmlns:a16="http://schemas.microsoft.com/office/drawing/2014/main" id="{1E152DDF-CB17-2088-2FE7-FEB8EF0FC0D6}"/>
              </a:ext>
            </a:extLst>
          </p:cNvPr>
          <p:cNvSpPr/>
          <p:nvPr/>
        </p:nvSpPr>
        <p:spPr>
          <a:xfrm>
            <a:off x="2713792" y="3429000"/>
            <a:ext cx="2426488" cy="219456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30B5354F-A2C3-FF54-3A99-CDB5B58BB222}"/>
              </a:ext>
            </a:extLst>
          </p:cNvPr>
          <p:cNvSpPr/>
          <p:nvPr/>
        </p:nvSpPr>
        <p:spPr>
          <a:xfrm>
            <a:off x="7291303" y="3628505"/>
            <a:ext cx="2094807" cy="179554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3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D66E9-4A69-996A-4B42-14822267B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133260-17C1-C7BA-CF4B-85AEB893C57A}"/>
              </a:ext>
            </a:extLst>
          </p:cNvPr>
          <p:cNvSpPr txBox="1"/>
          <p:nvPr/>
        </p:nvSpPr>
        <p:spPr>
          <a:xfrm>
            <a:off x="952569" y="1393342"/>
            <a:ext cx="3104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atrasta.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BCDAA-54E3-3517-9778-79F20BA42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524" y="1612670"/>
            <a:ext cx="8565890" cy="50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11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428</Words>
  <Application>Microsoft Office PowerPoint</Application>
  <PresentationFormat>Plačiaekranė</PresentationFormat>
  <Paragraphs>50</Paragraphs>
  <Slides>21</Slides>
  <Notes>13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1_Office Theme</vt:lpstr>
      <vt:lpstr>3_Office Theme</vt:lpstr>
      <vt:lpstr>2_Office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Simas Garbenis</dc:creator>
  <cp:lastModifiedBy>SMSM</cp:lastModifiedBy>
  <cp:revision>27</cp:revision>
  <dcterms:created xsi:type="dcterms:W3CDTF">2023-04-25T13:17:50Z</dcterms:created>
  <dcterms:modified xsi:type="dcterms:W3CDTF">2025-01-24T07:35:02Z</dcterms:modified>
</cp:coreProperties>
</file>