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412" r:id="rId4"/>
    <p:sldId id="400" r:id="rId5"/>
    <p:sldId id="259" r:id="rId6"/>
    <p:sldId id="262" r:id="rId7"/>
    <p:sldId id="416" r:id="rId8"/>
    <p:sldId id="316" r:id="rId9"/>
    <p:sldId id="329" r:id="rId10"/>
    <p:sldId id="330" r:id="rId11"/>
    <p:sldId id="331" r:id="rId12"/>
    <p:sldId id="359" r:id="rId13"/>
    <p:sldId id="360" r:id="rId14"/>
    <p:sldId id="361" r:id="rId15"/>
    <p:sldId id="363" r:id="rId16"/>
    <p:sldId id="365" r:id="rId17"/>
    <p:sldId id="366" r:id="rId18"/>
    <p:sldId id="410" r:id="rId19"/>
    <p:sldId id="367" r:id="rId20"/>
    <p:sldId id="413" r:id="rId21"/>
    <p:sldId id="368" r:id="rId22"/>
    <p:sldId id="322" r:id="rId23"/>
    <p:sldId id="384" r:id="rId24"/>
    <p:sldId id="369" r:id="rId25"/>
    <p:sldId id="370" r:id="rId26"/>
    <p:sldId id="371" r:id="rId27"/>
    <p:sldId id="408" r:id="rId28"/>
    <p:sldId id="372" r:id="rId29"/>
    <p:sldId id="406" r:id="rId30"/>
    <p:sldId id="299" r:id="rId31"/>
    <p:sldId id="306" r:id="rId32"/>
    <p:sldId id="309" r:id="rId33"/>
    <p:sldId id="387" r:id="rId34"/>
    <p:sldId id="409" r:id="rId35"/>
    <p:sldId id="414" r:id="rId36"/>
  </p:sldIdLst>
  <p:sldSz cx="12192000" cy="6858000"/>
  <p:notesSz cx="6858000" cy="9144000"/>
  <p:embeddedFontLs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0" roundtripDataSignature="AMtx7mhPlEqRauDlFJD6RH2/Qj5tNoKK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A43894-726B-4B6A-A1AE-E2FD1DB28B3C}">
  <a:tblStyle styleId="{83A43894-726B-4B6A-A1AE-E2FD1DB28B3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6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60"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16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 Id="rId16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2c01276ed_0_5: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42" name="Google Shape;242;g2e2c01276ed_0_5: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2e2c01276ed_0_15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7" name="Google Shape;947;g2e2c01276ed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e2c01276ed_0_15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Paveikaus mąstymo procesas, žinių struktūravimas, savarankiško mokymosi gebėjimai, mokymosi motyvacija </a:t>
            </a:r>
            <a:endParaRPr/>
          </a:p>
        </p:txBody>
      </p:sp>
      <p:sp>
        <p:nvSpPr>
          <p:cNvPr id="956" name="Google Shape;956;g2e2c01276ed_0_1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2e2c01276ed_0_1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2e2c01276ed_0_1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01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2e2c01276ed_0_16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dirty="0"/>
              <a:t>Principai, kurių verta laikytis</a:t>
            </a:r>
            <a:endParaRPr dirty="0"/>
          </a:p>
        </p:txBody>
      </p:sp>
      <p:sp>
        <p:nvSpPr>
          <p:cNvPr id="981" name="Google Shape;981;g2e2c01276ed_0_1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38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2e2c01276ed_0_16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3" name="Google Shape;1013;g2e2c01276ed_0_1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689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2e2c01276ed_0_16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8" name="Google Shape;1028;g2e2c01276ed_0_1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585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2e2c01276ed_0_1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6" name="Google Shape;1036;g2e2c01276ed_0_1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1897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t-LT" dirty="0"/>
              <a:t>Jei mokytojas kalba su vienu mokiniu, kiti tampa pasyviais dalyviais. Mokytojo užduotis įtraukti visus mokinius, dar geriau, kai mokytojas tampa klausytoju, mokiniai </a:t>
            </a:r>
            <a:r>
              <a:rPr lang="lt-LT" dirty="0" err="1"/>
              <a:t>diskutantais</a:t>
            </a:r>
            <a:endParaRPr lang="en-US" dirty="0"/>
          </a:p>
        </p:txBody>
      </p:sp>
    </p:spTree>
    <p:extLst>
      <p:ext uri="{BB962C8B-B14F-4D97-AF65-F5344CB8AC3E}">
        <p14:creationId xmlns:p14="http://schemas.microsoft.com/office/powerpoint/2010/main" val="2693264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2e2c01276ed_0_16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8" name="Google Shape;1048;g2e2c01276ed_0_1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206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e2c01276ed_0_127:notes"/>
          <p:cNvSpPr>
            <a:spLocks noGrp="1" noRot="1" noChangeAspect="1"/>
          </p:cNvSpPr>
          <p:nvPr>
            <p:ph type="sldImg" idx="2"/>
          </p:nvPr>
        </p:nvSpPr>
        <p:spPr>
          <a:xfrm>
            <a:off x="215900" y="812800"/>
            <a:ext cx="7124700"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5" name="Google Shape;695;g2e2c01276ed_0_127:notes"/>
          <p:cNvSpPr txBox="1">
            <a:spLocks noGrp="1"/>
          </p:cNvSpPr>
          <p:nvPr>
            <p:ph type="body" idx="1"/>
          </p:nvPr>
        </p:nvSpPr>
        <p:spPr>
          <a:xfrm>
            <a:off x="755650" y="5078412"/>
            <a:ext cx="6046800" cy="4810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696" name="Google Shape;696;g2e2c01276ed_0_127:notes"/>
          <p:cNvSpPr txBox="1">
            <a:spLocks noGrp="1"/>
          </p:cNvSpPr>
          <p:nvPr>
            <p:ph type="sldNum" idx="12"/>
          </p:nvPr>
        </p:nvSpPr>
        <p:spPr>
          <a:xfrm>
            <a:off x="4278312" y="10156825"/>
            <a:ext cx="3279900" cy="5334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400"/>
              <a:buFont typeface="Times New Roman"/>
              <a:buNone/>
            </a:pPr>
            <a:fld id="{00000000-1234-1234-1234-123412341234}" type="slidenum">
              <a:rPr lang="en-US"/>
              <a:t>22</a:t>
            </a:fld>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e2c01276ed_0_10:notes"/>
          <p:cNvSpPr>
            <a:spLocks noGrp="1" noRot="1" noChangeAspect="1"/>
          </p:cNvSpPr>
          <p:nvPr>
            <p:ph type="sldImg" idx="2"/>
          </p:nvPr>
        </p:nvSpPr>
        <p:spPr>
          <a:xfrm>
            <a:off x="215900" y="812800"/>
            <a:ext cx="7124700" cy="4006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e2c01276ed_0_10:notes"/>
          <p:cNvSpPr txBox="1">
            <a:spLocks noGrp="1"/>
          </p:cNvSpPr>
          <p:nvPr>
            <p:ph type="body" idx="1"/>
          </p:nvPr>
        </p:nvSpPr>
        <p:spPr>
          <a:xfrm>
            <a:off x="755650" y="5078412"/>
            <a:ext cx="6046800" cy="48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Gal QR?</a:t>
            </a:r>
            <a:endParaRPr/>
          </a:p>
        </p:txBody>
      </p:sp>
      <p:sp>
        <p:nvSpPr>
          <p:cNvPr id="250" name="Google Shape;250;g2e2c01276ed_0_10:notes"/>
          <p:cNvSpPr txBox="1">
            <a:spLocks noGrp="1"/>
          </p:cNvSpPr>
          <p:nvPr>
            <p:ph type="sldNum" idx="12"/>
          </p:nvPr>
        </p:nvSpPr>
        <p:spPr>
          <a:xfrm>
            <a:off x="4278312" y="10156825"/>
            <a:ext cx="3279900" cy="53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2</a:t>
            </a:fld>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2e2c01276ed_0_1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4" name="Google Shape;1174;g2e2c01276ed_0_1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2e2c01276ed_0_16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7" name="Google Shape;1057;g2e2c01276ed_0_1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4983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2e2c01276ed_0_16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5" name="Google Shape;1065;g2e2c01276ed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9054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2e2c01276ed_0_17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76" name="Google Shape;1076;g2e2c01276ed_0_1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6284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2e2c01276ed_0_17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6" name="Google Shape;1086;g2e2c01276ed_0_1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298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1857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4707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2e2c01276ed_0_1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6" name="Google Shape;1196;g2e2c01276ed_0_1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dirty="0"/>
              <a:t>Mokytojo prižiūrėtojo vaidmens ir kaip kurti naują mokymosi kultūrą?</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24b516a81f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24b516a81f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lt"/>
              <a:t>Kaip visa tai įgyvendinti šiandien? Kokia turi būti sąveika? Kaip ją aktyvinti? Kaip sąveiką ir bendradarbiavimą paversti prasmingo mokymosi dalimi? Kaip besimokančiuosius įgalinti bendradarbiauti? Kaip ugdyti gebėjimus?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24b516a81f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24b516a81f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lt" dirty="0"/>
              <a:t>Tad kyla dar didesnis iššūkis ugdytojams: Kaip visa tai įgyvendinti VMA? Kokia turi būti sąveika? Kaip sąveiką ir bendradarbiavimą paversti prasmingo mokymosi dalimi VMA? Kaip besimokančiuosius įgalinti bendradarbiauti? Kaip ugdyti gebėjimus? Ar CPS strategijos gali padėti visa tai ugdyti?</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4b516a81f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24b516a81f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
              <a:t>Tad čia išryškėja ir pati problema.</a:t>
            </a:r>
            <a:endParaRPr/>
          </a:p>
          <a:p>
            <a:pPr marL="0" lvl="0" indent="0" algn="l" rtl="0">
              <a:spcBef>
                <a:spcPts val="0"/>
              </a:spcBef>
              <a:spcAft>
                <a:spcPts val="0"/>
              </a:spcAft>
              <a:buNone/>
            </a:pPr>
            <a:r>
              <a:rPr lang="lt"/>
              <a:t>Kiek pasistūmėjome į priekį per pastarąjį dešimtmetį šioje srityje?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4c0a81e82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4c0a81e82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12F98-F8A2-02DE-4776-579118AA5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FF2B8-3D4D-D925-E5E5-E3492D745E9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5AFB6A7-9A45-0B50-37B1-3AA1CAF9AA8C}"/>
              </a:ext>
            </a:extLst>
          </p:cNvPr>
          <p:cNvSpPr>
            <a:spLocks noGrp="1"/>
          </p:cNvSpPr>
          <p:nvPr>
            <p:ph type="body" idx="1"/>
          </p:nvPr>
        </p:nvSpPr>
        <p:spPr/>
        <p:txBody>
          <a:bodyPr/>
          <a:lstStyle/>
          <a:p>
            <a:pPr marL="158750" indent="0">
              <a:buNone/>
            </a:pPr>
            <a:r>
              <a:rPr lang="lt-LT" sz="1800" b="0" i="0" u="none" strike="noStrike" cap="none" dirty="0">
                <a:solidFill>
                  <a:srgbClr val="000000"/>
                </a:solidFill>
                <a:effectLst/>
                <a:latin typeface="Times New Roman" panose="02020603050405020304" pitchFamily="18" charset="0"/>
                <a:ea typeface="Times New Roman" panose="02020603050405020304" pitchFamily="18" charset="0"/>
                <a:cs typeface="Arial"/>
                <a:sym typeface="Arial"/>
              </a:rPr>
              <a:t>Norint atsakyti į keliamus klausimus, disertaciniam tyrimui pasirinktas nuoseklus aiškinamasis mišrios prieigos tyrimo dizainas. Surinkti kiekybiniai duomenys ir jų analizė leidžia tyrėjui išskirti esminius aspektus, svarbius renkant kokybinius duomenis, numatant duomenų pateikimą ir interpretavimą.</a:t>
            </a:r>
            <a:endParaRPr lang="en-US" sz="1800" b="0" i="0" u="none" strike="noStrike" cap="none" dirty="0">
              <a:solidFill>
                <a:srgbClr val="000000"/>
              </a:solidFill>
              <a:effectLst/>
              <a:latin typeface="Times New Roman" panose="02020603050405020304" pitchFamily="18" charset="0"/>
              <a:cs typeface="Arial"/>
              <a:sym typeface="Arial"/>
            </a:endParaRPr>
          </a:p>
        </p:txBody>
      </p:sp>
    </p:spTree>
    <p:extLst>
      <p:ext uri="{BB962C8B-B14F-4D97-AF65-F5344CB8AC3E}">
        <p14:creationId xmlns:p14="http://schemas.microsoft.com/office/powerpoint/2010/main" val="504736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t-LT" sz="1100" dirty="0">
                <a:effectLst/>
                <a:latin typeface="Times New Roman" panose="02020603050405020304" pitchFamily="18" charset="0"/>
                <a:ea typeface="Times New Roman" panose="02020603050405020304" pitchFamily="18" charset="0"/>
              </a:rPr>
              <a:t>Tikėtina, kad šis staigus susidomėjimas ugdomąja sąveika ir jos komponentais yra Covid-19 pandemijos pasekmė. </a:t>
            </a:r>
            <a:endParaRPr lang="en-US" dirty="0"/>
          </a:p>
        </p:txBody>
      </p:sp>
    </p:spTree>
    <p:extLst>
      <p:ext uri="{BB962C8B-B14F-4D97-AF65-F5344CB8AC3E}">
        <p14:creationId xmlns:p14="http://schemas.microsoft.com/office/powerpoint/2010/main" val="253259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lt-LT" dirty="0"/>
              <a:t>Atlikta analizė rodo, kad „kietosios“ (įrankių, mokymosi platformų ir pan.) ir „minkštosios“ (taikomų strategijų, mokymosi modelių, metodų ir pan.) dalies santykis yra netolygus – daug dėmesio skiriama „kietajai“ ir mažai – „minkštajai“ daliai</a:t>
            </a:r>
            <a:endParaRPr lang="en-US" dirty="0"/>
          </a:p>
        </p:txBody>
      </p:sp>
    </p:spTree>
    <p:extLst>
      <p:ext uri="{BB962C8B-B14F-4D97-AF65-F5344CB8AC3E}">
        <p14:creationId xmlns:p14="http://schemas.microsoft.com/office/powerpoint/2010/main" val="323290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83"/>
        <p:cNvGrpSpPr/>
        <p:nvPr/>
      </p:nvGrpSpPr>
      <p:grpSpPr>
        <a:xfrm>
          <a:off x="0" y="0"/>
          <a:ext cx="0" cy="0"/>
          <a:chOff x="0" y="0"/>
          <a:chExt cx="0" cy="0"/>
        </a:xfrm>
      </p:grpSpPr>
      <p:sp>
        <p:nvSpPr>
          <p:cNvPr id="84" name="Google Shape;84;g2e2c01276ed_0_152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85" name="Google Shape;85;g2e2c01276ed_0_152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86" name="Google Shape;86;g2e2c01276ed_0_152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lt" smtClean="0"/>
              <a:pPr/>
              <a:t>‹#›</a:t>
            </a:fld>
            <a:endParaRPr lang="lt"/>
          </a:p>
        </p:txBody>
      </p:sp>
    </p:spTree>
    <p:extLst>
      <p:ext uri="{BB962C8B-B14F-4D97-AF65-F5344CB8AC3E}">
        <p14:creationId xmlns:p14="http://schemas.microsoft.com/office/powerpoint/2010/main" val="126413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8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png"/><Relationship Id="rId4" Type="http://schemas.openxmlformats.org/officeDocument/2006/relationships/image" Target="../media/image13.jpg"/><Relationship Id="rId9"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prezi.com/fl2-kbdovlrj/gilus-ir-prasmingas-mokymasis-siandien-utopija-ar-naujos-g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3"/>
        <p:cNvGrpSpPr/>
        <p:nvPr/>
      </p:nvGrpSpPr>
      <p:grpSpPr>
        <a:xfrm>
          <a:off x="0" y="0"/>
          <a:ext cx="0" cy="0"/>
          <a:chOff x="0" y="0"/>
          <a:chExt cx="0" cy="0"/>
        </a:xfrm>
      </p:grpSpPr>
      <p:sp>
        <p:nvSpPr>
          <p:cNvPr id="245" name="Google Shape;245;g2e2c01276ed_0_5"/>
          <p:cNvSpPr txBox="1">
            <a:spLocks noGrp="1"/>
          </p:cNvSpPr>
          <p:nvPr>
            <p:ph type="subTitle" idx="4294967295"/>
          </p:nvPr>
        </p:nvSpPr>
        <p:spPr>
          <a:xfrm>
            <a:off x="5105250" y="5468275"/>
            <a:ext cx="1981500" cy="1143000"/>
          </a:xfrm>
          <a:prstGeom prst="rect">
            <a:avLst/>
          </a:prstGeom>
          <a:noFill/>
          <a:ln>
            <a:noFill/>
          </a:ln>
        </p:spPr>
        <p:txBody>
          <a:bodyPr spcFirstLastPara="1" wrap="square" lIns="90000" tIns="45000" rIns="90000" bIns="45000" anchor="t" anchorCtr="0">
            <a:noAutofit/>
          </a:bodyPr>
          <a:lstStyle/>
          <a:p>
            <a:pPr marL="0" lvl="0" indent="0" algn="ctr" rtl="0">
              <a:spcBef>
                <a:spcPts val="1000"/>
              </a:spcBef>
              <a:spcAft>
                <a:spcPts val="0"/>
              </a:spcAft>
              <a:buClr>
                <a:srgbClr val="1B5337"/>
              </a:buClr>
              <a:buSzPts val="1400"/>
              <a:buFont typeface="Calibri"/>
              <a:buNone/>
            </a:pPr>
            <a:endParaRPr sz="1800" dirty="0">
              <a:latin typeface="Times New Roman" panose="02020603050405020304" pitchFamily="18" charset="0"/>
              <a:cs typeface="Times New Roman" panose="02020603050405020304" pitchFamily="18" charset="0"/>
            </a:endParaRPr>
          </a:p>
          <a:p>
            <a:pPr marL="0" lvl="0" indent="0" algn="ctr" rtl="0">
              <a:spcBef>
                <a:spcPts val="1000"/>
              </a:spcBef>
              <a:spcAft>
                <a:spcPts val="0"/>
              </a:spcAft>
              <a:buClr>
                <a:srgbClr val="1B5337"/>
              </a:buClr>
              <a:buSzPts val="1400"/>
              <a:buFont typeface="Calibri"/>
              <a:buNone/>
            </a:pPr>
            <a:r>
              <a:rPr lang="en-US" sz="1400" dirty="0">
                <a:latin typeface="Times New Roman" panose="02020603050405020304" pitchFamily="18" charset="0"/>
                <a:cs typeface="Times New Roman" panose="02020603050405020304" pitchFamily="18" charset="0"/>
              </a:rPr>
              <a:t>202</a:t>
            </a:r>
            <a:r>
              <a:rPr lang="lt-LT" sz="1400" dirty="0">
                <a:latin typeface="Times New Roman" panose="02020603050405020304" pitchFamily="18" charset="0"/>
                <a:cs typeface="Times New Roman" panose="02020603050405020304" pitchFamily="18" charset="0"/>
              </a:rPr>
              <a:t>5</a:t>
            </a:r>
            <a:r>
              <a:rPr lang="en-US" sz="1400" dirty="0">
                <a:latin typeface="Times New Roman" panose="02020603050405020304" pitchFamily="18" charset="0"/>
                <a:cs typeface="Times New Roman" panose="02020603050405020304" pitchFamily="18" charset="0"/>
              </a:rPr>
              <a:t> 0</a:t>
            </a:r>
            <a:r>
              <a:rPr lang="lt-LT" sz="1400" dirty="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24</a:t>
            </a:r>
          </a:p>
          <a:p>
            <a:pPr marL="0" lvl="0" indent="0" algn="ctr" rtl="0">
              <a:spcBef>
                <a:spcPts val="1000"/>
              </a:spcBef>
              <a:spcAft>
                <a:spcPts val="0"/>
              </a:spcAft>
              <a:buClr>
                <a:srgbClr val="1B5337"/>
              </a:buClr>
              <a:buSzPts val="1400"/>
              <a:buFont typeface="Calibri"/>
              <a:buNone/>
            </a:pPr>
            <a:endParaRPr sz="1800" dirty="0">
              <a:latin typeface="Times New Roman" panose="02020603050405020304" pitchFamily="18" charset="0"/>
              <a:cs typeface="Times New Roman" panose="02020603050405020304" pitchFamily="18" charset="0"/>
            </a:endParaRPr>
          </a:p>
        </p:txBody>
      </p:sp>
      <p:sp>
        <p:nvSpPr>
          <p:cNvPr id="2" name="Google Shape;54;p13">
            <a:extLst>
              <a:ext uri="{FF2B5EF4-FFF2-40B4-BE49-F238E27FC236}">
                <a16:creationId xmlns:a16="http://schemas.microsoft.com/office/drawing/2014/main" id="{6AA38082-FD4F-1251-0D72-AEE2BFD4253B}"/>
              </a:ext>
            </a:extLst>
          </p:cNvPr>
          <p:cNvSpPr txBox="1">
            <a:spLocks/>
          </p:cNvSpPr>
          <p:nvPr/>
        </p:nvSpPr>
        <p:spPr>
          <a:xfrm>
            <a:off x="625311" y="1767888"/>
            <a:ext cx="10941377" cy="198657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990"/>
            </a:pPr>
            <a:r>
              <a:rPr lang="en-US" sz="3200" dirty="0">
                <a:latin typeface="Times New Roman" panose="02020603050405020304" pitchFamily="18" charset="0"/>
                <a:cs typeface="Times New Roman" panose="02020603050405020304" pitchFamily="18" charset="0"/>
              </a:rPr>
              <a:t>UGDOMOSIOS SĄVEIKOS PAVEIKUMAS KOGNITYVINIAMS, SOCIALINIAMS IR SKAITMENINIAMS GEBĖJIMAMS TAIKANT PROBLEMINĮ MOKYMĄSI VIRTUALIOJE MOKYMOSI APLINKOJE</a:t>
            </a:r>
            <a:endParaRPr lang="en-US" sz="7200" dirty="0">
              <a:latin typeface="Times New Roman" panose="02020603050405020304" pitchFamily="18" charset="0"/>
              <a:cs typeface="Times New Roman" panose="02020603050405020304" pitchFamily="18" charset="0"/>
            </a:endParaRPr>
          </a:p>
        </p:txBody>
      </p:sp>
      <p:sp>
        <p:nvSpPr>
          <p:cNvPr id="3" name="Google Shape;57;p13">
            <a:extLst>
              <a:ext uri="{FF2B5EF4-FFF2-40B4-BE49-F238E27FC236}">
                <a16:creationId xmlns:a16="http://schemas.microsoft.com/office/drawing/2014/main" id="{195D3DD7-951A-B201-EA46-E929EDF97BC4}"/>
              </a:ext>
            </a:extLst>
          </p:cNvPr>
          <p:cNvSpPr txBox="1"/>
          <p:nvPr/>
        </p:nvSpPr>
        <p:spPr>
          <a:xfrm>
            <a:off x="7442758" y="4268588"/>
            <a:ext cx="4180610" cy="150469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t" dirty="0">
                <a:solidFill>
                  <a:srgbClr val="000000"/>
                </a:solidFill>
                <a:latin typeface="Times New Roman"/>
                <a:ea typeface="Times New Roman"/>
                <a:cs typeface="Times New Roman"/>
                <a:sym typeface="Times New Roman"/>
              </a:rPr>
              <a:t>Irmantas Adomaitis, VDU</a:t>
            </a: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lt" dirty="0">
                <a:solidFill>
                  <a:srgbClr val="000000"/>
                </a:solidFill>
                <a:latin typeface="Times New Roman"/>
                <a:ea typeface="Times New Roman"/>
                <a:cs typeface="Times New Roman"/>
                <a:sym typeface="Times New Roman"/>
              </a:rPr>
              <a:t>Vadovės: </a:t>
            </a:r>
          </a:p>
          <a:p>
            <a:pPr marL="0" lvl="0" indent="0" algn="l" rtl="0">
              <a:lnSpc>
                <a:spcPct val="115000"/>
              </a:lnSpc>
              <a:spcBef>
                <a:spcPts val="0"/>
              </a:spcBef>
              <a:spcAft>
                <a:spcPts val="0"/>
              </a:spcAft>
              <a:buNone/>
            </a:pPr>
            <a:r>
              <a:rPr lang="lt" dirty="0">
                <a:latin typeface="Times New Roman"/>
                <a:cs typeface="Times New Roman"/>
                <a:sym typeface="Times New Roman"/>
              </a:rPr>
              <a:t>2019-2021 </a:t>
            </a:r>
            <a:r>
              <a:rPr lang="lt-LT" dirty="0">
                <a:latin typeface="Times New Roman"/>
                <a:cs typeface="Times New Roman"/>
              </a:rPr>
              <a:t>Doc. dr. Elena </a:t>
            </a:r>
            <a:r>
              <a:rPr lang="lt-LT" dirty="0" err="1">
                <a:latin typeface="Times New Roman"/>
                <a:cs typeface="Times New Roman"/>
              </a:rPr>
              <a:t>Trepulė</a:t>
            </a:r>
            <a:r>
              <a:rPr lang="lt-LT" dirty="0">
                <a:latin typeface="Times New Roman"/>
                <a:cs typeface="Times New Roman"/>
              </a:rPr>
              <a:t>, VDU</a:t>
            </a:r>
            <a:endParaRPr lang="lt" dirty="0">
              <a:latin typeface="Times New Roman"/>
              <a:cs typeface="Times New Roman"/>
              <a:sym typeface="Times New Roman"/>
            </a:endParaRPr>
          </a:p>
          <a:p>
            <a:pPr marL="0" lvl="0" indent="0" algn="l" rtl="0">
              <a:lnSpc>
                <a:spcPct val="115000"/>
              </a:lnSpc>
              <a:spcBef>
                <a:spcPts val="0"/>
              </a:spcBef>
              <a:spcAft>
                <a:spcPts val="0"/>
              </a:spcAft>
              <a:buNone/>
            </a:pPr>
            <a:r>
              <a:rPr lang="lt" dirty="0">
                <a:solidFill>
                  <a:srgbClr val="000000"/>
                </a:solidFill>
                <a:latin typeface="Times New Roman"/>
                <a:ea typeface="Times New Roman"/>
                <a:cs typeface="Times New Roman"/>
                <a:sym typeface="Times New Roman"/>
              </a:rPr>
              <a:t>2022-2023 Prof. dr. </a:t>
            </a:r>
            <a:r>
              <a:rPr lang="lt" dirty="0">
                <a:latin typeface="Times New Roman"/>
                <a:ea typeface="Times New Roman"/>
                <a:cs typeface="Times New Roman"/>
                <a:sym typeface="Times New Roman"/>
              </a:rPr>
              <a:t>Aušra Rutkienė</a:t>
            </a:r>
            <a:r>
              <a:rPr lang="lt" dirty="0">
                <a:solidFill>
                  <a:srgbClr val="000000"/>
                </a:solidFill>
                <a:latin typeface="Times New Roman"/>
                <a:ea typeface="Times New Roman"/>
                <a:cs typeface="Times New Roman"/>
                <a:sym typeface="Times New Roman"/>
              </a:rPr>
              <a:t>, VDU</a:t>
            </a:r>
          </a:p>
          <a:p>
            <a:pPr>
              <a:lnSpc>
                <a:spcPct val="115000"/>
              </a:lnSpc>
            </a:pPr>
            <a:r>
              <a:rPr lang="en-US" dirty="0" err="1">
                <a:latin typeface="Times New Roman"/>
                <a:cs typeface="Times New Roman"/>
                <a:sym typeface="Times New Roman"/>
              </a:rPr>
              <a:t>Konsutantas</a:t>
            </a:r>
            <a:r>
              <a:rPr lang="en-US" dirty="0">
                <a:latin typeface="Times New Roman"/>
                <a:cs typeface="Times New Roman"/>
                <a:sym typeface="Times New Roman"/>
              </a:rPr>
              <a:t>: Prof. dr. </a:t>
            </a:r>
            <a:r>
              <a:rPr lang="en-US" dirty="0" err="1">
                <a:latin typeface="Times New Roman"/>
                <a:cs typeface="Times New Roman"/>
                <a:sym typeface="Times New Roman"/>
              </a:rPr>
              <a:t>Erno</a:t>
            </a:r>
            <a:r>
              <a:rPr lang="en-US" dirty="0">
                <a:latin typeface="Times New Roman"/>
                <a:cs typeface="Times New Roman"/>
                <a:sym typeface="Times New Roman"/>
              </a:rPr>
              <a:t> Lehtinen, Turku University</a:t>
            </a:r>
            <a:endParaRPr lang="en-US" sz="2800" dirty="0">
              <a:solidFill>
                <a:srgbClr val="595959"/>
              </a:solidFill>
            </a:endParaRPr>
          </a:p>
          <a:p>
            <a:pPr marL="0" lvl="0" indent="0" algn="l" rtl="0">
              <a:lnSpc>
                <a:spcPct val="115000"/>
              </a:lnSpc>
              <a:spcBef>
                <a:spcPts val="0"/>
              </a:spcBef>
              <a:spcAft>
                <a:spcPts val="0"/>
              </a:spcAft>
              <a:buNone/>
            </a:pPr>
            <a:endParaRPr lang="lt" dirty="0">
              <a:solidFill>
                <a:srgbClr val="000000"/>
              </a:solidFill>
              <a:latin typeface="Times New Roman"/>
              <a:ea typeface="Times New Roman"/>
              <a:cs typeface="Times New Roman"/>
              <a:sym typeface="Times New Roman"/>
            </a:endParaRPr>
          </a:p>
        </p:txBody>
      </p:sp>
      <p:pic>
        <p:nvPicPr>
          <p:cNvPr id="4" name="Google Shape;56;p13">
            <a:extLst>
              <a:ext uri="{FF2B5EF4-FFF2-40B4-BE49-F238E27FC236}">
                <a16:creationId xmlns:a16="http://schemas.microsoft.com/office/drawing/2014/main" id="{159ED34A-5BA0-4E65-C19A-A7662EC3B9C6}"/>
              </a:ext>
            </a:extLst>
          </p:cNvPr>
          <p:cNvPicPr preferRelativeResize="0"/>
          <p:nvPr/>
        </p:nvPicPr>
        <p:blipFill>
          <a:blip r:embed="rId3">
            <a:alphaModFix/>
          </a:blip>
          <a:stretch>
            <a:fillRect/>
          </a:stretch>
        </p:blipFill>
        <p:spPr>
          <a:xfrm>
            <a:off x="9407951" y="341837"/>
            <a:ext cx="2515853" cy="9119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364D7-9C58-44AF-05EF-EBD74664A336}"/>
              </a:ext>
            </a:extLst>
          </p:cNvPr>
          <p:cNvSpPr>
            <a:spLocks noGrp="1"/>
          </p:cNvSpPr>
          <p:nvPr>
            <p:ph type="body" idx="1"/>
          </p:nvPr>
        </p:nvSpPr>
        <p:spPr>
          <a:xfrm>
            <a:off x="442128" y="1072186"/>
            <a:ext cx="11023042" cy="3314291"/>
          </a:xfrm>
        </p:spPr>
        <p:txBody>
          <a:bodyPr>
            <a:normAutofit/>
          </a:bodyPr>
          <a:lstStyle/>
          <a:p>
            <a:pPr algn="just"/>
            <a:r>
              <a:rPr lang="lt-LT" sz="2667" dirty="0">
                <a:solidFill>
                  <a:schemeClr val="tx1"/>
                </a:solidFill>
                <a:latin typeface="Times New Roman" panose="02020603050405020304" pitchFamily="18" charset="0"/>
                <a:cs typeface="Times New Roman" panose="02020603050405020304" pitchFamily="18" charset="0"/>
              </a:rPr>
              <a:t>2010–2023 metų straipsniuose mokslininkai </a:t>
            </a:r>
            <a:r>
              <a:rPr lang="lt-LT" sz="2667" b="1" dirty="0">
                <a:solidFill>
                  <a:schemeClr val="tx1"/>
                </a:solidFill>
                <a:latin typeface="Times New Roman" panose="02020603050405020304" pitchFamily="18" charset="0"/>
                <a:cs typeface="Times New Roman" panose="02020603050405020304" pitchFamily="18" charset="0"/>
              </a:rPr>
              <a:t>neskiria</a:t>
            </a:r>
            <a:r>
              <a:rPr lang="lt-LT" sz="2667" dirty="0">
                <a:solidFill>
                  <a:schemeClr val="tx1"/>
                </a:solidFill>
                <a:latin typeface="Times New Roman" panose="02020603050405020304" pitchFamily="18" charset="0"/>
                <a:cs typeface="Times New Roman" panose="02020603050405020304" pitchFamily="18" charset="0"/>
              </a:rPr>
              <a:t> didelio dėmesio </a:t>
            </a:r>
            <a:r>
              <a:rPr lang="lt-LT" sz="2667" b="1" dirty="0">
                <a:solidFill>
                  <a:schemeClr val="tx1"/>
                </a:solidFill>
                <a:latin typeface="Times New Roman" panose="02020603050405020304" pitchFamily="18" charset="0"/>
                <a:cs typeface="Times New Roman" panose="02020603050405020304" pitchFamily="18" charset="0"/>
              </a:rPr>
              <a:t>ugdomosios sąveikos </a:t>
            </a:r>
            <a:r>
              <a:rPr lang="lt-LT" sz="2667" dirty="0">
                <a:solidFill>
                  <a:schemeClr val="tx1"/>
                </a:solidFill>
                <a:latin typeface="Times New Roman" panose="02020603050405020304" pitchFamily="18" charset="0"/>
                <a:cs typeface="Times New Roman" panose="02020603050405020304" pitchFamily="18" charset="0"/>
              </a:rPr>
              <a:t>ir </a:t>
            </a:r>
            <a:r>
              <a:rPr lang="lt-LT" sz="2667" b="1" dirty="0">
                <a:solidFill>
                  <a:schemeClr val="tx1"/>
                </a:solidFill>
                <a:latin typeface="Times New Roman" panose="02020603050405020304" pitchFamily="18" charset="0"/>
                <a:cs typeface="Times New Roman" panose="02020603050405020304" pitchFamily="18" charset="0"/>
              </a:rPr>
              <a:t>probleminio mokymosi </a:t>
            </a:r>
            <a:r>
              <a:rPr lang="lt-LT" sz="2667" dirty="0">
                <a:solidFill>
                  <a:schemeClr val="tx1"/>
                </a:solidFill>
                <a:latin typeface="Times New Roman" panose="02020603050405020304" pitchFamily="18" charset="0"/>
                <a:cs typeface="Times New Roman" panose="02020603050405020304" pitchFamily="18" charset="0"/>
              </a:rPr>
              <a:t>tarpusavio </a:t>
            </a:r>
            <a:r>
              <a:rPr lang="lt-LT" sz="2667" b="1" dirty="0">
                <a:solidFill>
                  <a:schemeClr val="tx1"/>
                </a:solidFill>
                <a:latin typeface="Times New Roman" panose="02020603050405020304" pitchFamily="18" charset="0"/>
                <a:cs typeface="Times New Roman" panose="02020603050405020304" pitchFamily="18" charset="0"/>
              </a:rPr>
              <a:t>sąsajų paieškai.</a:t>
            </a:r>
          </a:p>
          <a:p>
            <a:pPr algn="just"/>
            <a:r>
              <a:rPr lang="lt-LT" sz="2667" b="1" dirty="0">
                <a:solidFill>
                  <a:schemeClr val="tx1"/>
                </a:solidFill>
                <a:latin typeface="Times New Roman" panose="02020603050405020304" pitchFamily="18" charset="0"/>
                <a:cs typeface="Times New Roman" panose="02020603050405020304" pitchFamily="18" charset="0"/>
              </a:rPr>
              <a:t>Tyrinėjimų prioritetu </a:t>
            </a:r>
            <a:r>
              <a:rPr lang="lt-LT" sz="2667" dirty="0">
                <a:solidFill>
                  <a:schemeClr val="tx1"/>
                </a:solidFill>
                <a:latin typeface="Times New Roman" panose="02020603050405020304" pitchFamily="18" charset="0"/>
                <a:cs typeface="Times New Roman" panose="02020603050405020304" pitchFamily="18" charset="0"/>
              </a:rPr>
              <a:t>pasirenkamas </a:t>
            </a:r>
            <a:r>
              <a:rPr lang="lt-LT" sz="2667" b="1" dirty="0">
                <a:solidFill>
                  <a:schemeClr val="tx1"/>
                </a:solidFill>
                <a:latin typeface="Times New Roman" panose="02020603050405020304" pitchFamily="18" charset="0"/>
                <a:cs typeface="Times New Roman" panose="02020603050405020304" pitchFamily="18" charset="0"/>
              </a:rPr>
              <a:t>arba </a:t>
            </a:r>
            <a:r>
              <a:rPr lang="lt-LT" sz="2667" dirty="0">
                <a:solidFill>
                  <a:schemeClr val="tx1"/>
                </a:solidFill>
                <a:latin typeface="Times New Roman" panose="02020603050405020304" pitchFamily="18" charset="0"/>
                <a:cs typeface="Times New Roman" panose="02020603050405020304" pitchFamily="18" charset="0"/>
              </a:rPr>
              <a:t>tik</a:t>
            </a:r>
            <a:r>
              <a:rPr lang="lt-LT" sz="2667" b="1" dirty="0">
                <a:solidFill>
                  <a:schemeClr val="tx1"/>
                </a:solidFill>
                <a:latin typeface="Times New Roman" panose="02020603050405020304" pitchFamily="18" charset="0"/>
                <a:cs typeface="Times New Roman" panose="02020603050405020304" pitchFamily="18" charset="0"/>
              </a:rPr>
              <a:t> probleminis mokymasis</a:t>
            </a:r>
            <a:r>
              <a:rPr lang="lt-LT" sz="2667" dirty="0">
                <a:solidFill>
                  <a:schemeClr val="tx1"/>
                </a:solidFill>
                <a:latin typeface="Times New Roman" panose="02020603050405020304" pitchFamily="18" charset="0"/>
                <a:cs typeface="Times New Roman" panose="02020603050405020304" pitchFamily="18" charset="0"/>
              </a:rPr>
              <a:t>, </a:t>
            </a:r>
            <a:r>
              <a:rPr lang="lt-LT" sz="2667" b="1" dirty="0">
                <a:solidFill>
                  <a:schemeClr val="tx1"/>
                </a:solidFill>
                <a:latin typeface="Times New Roman" panose="02020603050405020304" pitchFamily="18" charset="0"/>
                <a:cs typeface="Times New Roman" panose="02020603050405020304" pitchFamily="18" charset="0"/>
              </a:rPr>
              <a:t>arba </a:t>
            </a:r>
            <a:r>
              <a:rPr lang="lt-LT" sz="2667" dirty="0">
                <a:solidFill>
                  <a:schemeClr val="tx1"/>
                </a:solidFill>
                <a:latin typeface="Times New Roman" panose="02020603050405020304" pitchFamily="18" charset="0"/>
                <a:cs typeface="Times New Roman" panose="02020603050405020304" pitchFamily="18" charset="0"/>
              </a:rPr>
              <a:t>tik</a:t>
            </a:r>
            <a:r>
              <a:rPr lang="lt-LT" sz="2667" b="1" dirty="0">
                <a:solidFill>
                  <a:schemeClr val="tx1"/>
                </a:solidFill>
                <a:latin typeface="Times New Roman" panose="02020603050405020304" pitchFamily="18" charset="0"/>
                <a:cs typeface="Times New Roman" panose="02020603050405020304" pitchFamily="18" charset="0"/>
              </a:rPr>
              <a:t> </a:t>
            </a:r>
            <a:r>
              <a:rPr lang="lt-LT" sz="2667" dirty="0">
                <a:solidFill>
                  <a:schemeClr val="tx1"/>
                </a:solidFill>
                <a:latin typeface="Times New Roman" panose="02020603050405020304" pitchFamily="18" charset="0"/>
                <a:cs typeface="Times New Roman" panose="02020603050405020304" pitchFamily="18" charset="0"/>
              </a:rPr>
              <a:t>pati </a:t>
            </a:r>
            <a:r>
              <a:rPr lang="lt-LT" sz="2667" b="1" dirty="0">
                <a:solidFill>
                  <a:schemeClr val="tx1"/>
                </a:solidFill>
                <a:latin typeface="Times New Roman" panose="02020603050405020304" pitchFamily="18" charset="0"/>
                <a:cs typeface="Times New Roman" panose="02020603050405020304" pitchFamily="18" charset="0"/>
              </a:rPr>
              <a:t>sąveika</a:t>
            </a:r>
            <a:r>
              <a:rPr lang="lt-LT" sz="2667" dirty="0">
                <a:solidFill>
                  <a:schemeClr val="tx1"/>
                </a:solidFill>
                <a:latin typeface="Times New Roman" panose="02020603050405020304" pitchFamily="18" charset="0"/>
                <a:cs typeface="Times New Roman" panose="02020603050405020304" pitchFamily="18" charset="0"/>
              </a:rPr>
              <a:t>, </a:t>
            </a:r>
            <a:r>
              <a:rPr lang="lt-LT" sz="2667" b="1" dirty="0">
                <a:solidFill>
                  <a:schemeClr val="tx1"/>
                </a:solidFill>
                <a:latin typeface="Times New Roman" panose="02020603050405020304" pitchFamily="18" charset="0"/>
                <a:cs typeface="Times New Roman" panose="02020603050405020304" pitchFamily="18" charset="0"/>
              </a:rPr>
              <a:t>bet ne ugdomosios sąveikos paveikumas </a:t>
            </a:r>
            <a:r>
              <a:rPr lang="lt-LT" sz="2667" dirty="0">
                <a:solidFill>
                  <a:schemeClr val="tx1"/>
                </a:solidFill>
                <a:latin typeface="Times New Roman" panose="02020603050405020304" pitchFamily="18" charset="0"/>
                <a:cs typeface="Times New Roman" panose="02020603050405020304" pitchFamily="18" charset="0"/>
              </a:rPr>
              <a:t>mokinių gebėjimams ar būdai, padedantys ją skatinti.</a:t>
            </a:r>
            <a:endParaRPr lang="en-US" sz="2667" dirty="0">
              <a:solidFill>
                <a:schemeClr val="tx1"/>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84EE9FD7-2B52-C301-DFE4-9E73B5395FFA}"/>
              </a:ext>
            </a:extLst>
          </p:cNvPr>
          <p:cNvGrpSpPr/>
          <p:nvPr/>
        </p:nvGrpSpPr>
        <p:grpSpPr>
          <a:xfrm>
            <a:off x="1820733" y="3557874"/>
            <a:ext cx="8550533" cy="3157515"/>
            <a:chOff x="1228956" y="2501731"/>
            <a:chExt cx="7215072" cy="2536766"/>
          </a:xfrm>
        </p:grpSpPr>
        <p:pic>
          <p:nvPicPr>
            <p:cNvPr id="7" name="Picture 6">
              <a:extLst>
                <a:ext uri="{FF2B5EF4-FFF2-40B4-BE49-F238E27FC236}">
                  <a16:creationId xmlns:a16="http://schemas.microsoft.com/office/drawing/2014/main" id="{238AFEF8-B5D8-E77C-E3BD-891DAFA71DE7}"/>
                </a:ext>
              </a:extLst>
            </p:cNvPr>
            <p:cNvPicPr>
              <a:picLocks noChangeAspect="1"/>
            </p:cNvPicPr>
            <p:nvPr/>
          </p:nvPicPr>
          <p:blipFill>
            <a:blip r:embed="rId2"/>
            <a:stretch>
              <a:fillRect/>
            </a:stretch>
          </p:blipFill>
          <p:spPr>
            <a:xfrm>
              <a:off x="1253490" y="2724440"/>
              <a:ext cx="6637020" cy="1698296"/>
            </a:xfrm>
            <a:prstGeom prst="rect">
              <a:avLst/>
            </a:prstGeom>
          </p:spPr>
        </p:pic>
        <p:sp>
          <p:nvSpPr>
            <p:cNvPr id="9" name="TextBox 8">
              <a:extLst>
                <a:ext uri="{FF2B5EF4-FFF2-40B4-BE49-F238E27FC236}">
                  <a16:creationId xmlns:a16="http://schemas.microsoft.com/office/drawing/2014/main" id="{B5E5B5DB-BDFA-617D-36DD-28DE91E08402}"/>
                </a:ext>
              </a:extLst>
            </p:cNvPr>
            <p:cNvSpPr txBox="1"/>
            <p:nvPr/>
          </p:nvSpPr>
          <p:spPr>
            <a:xfrm>
              <a:off x="1807007" y="4733479"/>
              <a:ext cx="6637021" cy="305018"/>
            </a:xfrm>
            <a:prstGeom prst="rect">
              <a:avLst/>
            </a:prstGeom>
            <a:noFill/>
          </p:spPr>
          <p:txBody>
            <a:bodyPr wrap="square">
              <a:spAutoFit/>
            </a:bodyPr>
            <a:lstStyle/>
            <a:p>
              <a:r>
                <a:rPr lang="lt-LT" sz="1867" i="1" dirty="0">
                  <a:latin typeface="Times New Roman" panose="02020603050405020304" pitchFamily="18" charset="0"/>
                  <a:cs typeface="Times New Roman" panose="02020603050405020304" pitchFamily="18" charset="0"/>
                </a:rPr>
                <a:t>Sąsaja tarp ugdomosios sąveikos ir PM taikymo skatinant ugdomąją sąveiką</a:t>
              </a:r>
              <a:endParaRPr lang="en-US" sz="1867" i="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EE85A45E-07B2-DC2B-0F27-BCB645A71EFE}"/>
                </a:ext>
              </a:extLst>
            </p:cNvPr>
            <p:cNvSpPr/>
            <p:nvPr/>
          </p:nvSpPr>
          <p:spPr>
            <a:xfrm rot="19882290">
              <a:off x="5656592" y="2873701"/>
              <a:ext cx="2540866" cy="154370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1" name="Oval 10">
              <a:extLst>
                <a:ext uri="{FF2B5EF4-FFF2-40B4-BE49-F238E27FC236}">
                  <a16:creationId xmlns:a16="http://schemas.microsoft.com/office/drawing/2014/main" id="{FC287C58-95D1-B0D0-0740-6A0D3EABAA70}"/>
                </a:ext>
              </a:extLst>
            </p:cNvPr>
            <p:cNvSpPr/>
            <p:nvPr/>
          </p:nvSpPr>
          <p:spPr>
            <a:xfrm rot="408310">
              <a:off x="1228956" y="2501731"/>
              <a:ext cx="4301490" cy="20874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a:p>
          </p:txBody>
        </p:sp>
      </p:grpSp>
      <p:pic>
        <p:nvPicPr>
          <p:cNvPr id="13" name="Google Shape;222;p33">
            <a:extLst>
              <a:ext uri="{FF2B5EF4-FFF2-40B4-BE49-F238E27FC236}">
                <a16:creationId xmlns:a16="http://schemas.microsoft.com/office/drawing/2014/main" id="{7ED09485-D510-8069-A056-4B45B83B28E7}"/>
              </a:ext>
            </a:extLst>
          </p:cNvPr>
          <p:cNvPicPr preferRelativeResize="0"/>
          <p:nvPr/>
        </p:nvPicPr>
        <p:blipFill>
          <a:blip r:embed="rId3">
            <a:alphaModFix/>
          </a:blip>
          <a:stretch>
            <a:fillRect/>
          </a:stretch>
        </p:blipFill>
        <p:spPr>
          <a:xfrm>
            <a:off x="9713314" y="78498"/>
            <a:ext cx="2389168" cy="866048"/>
          </a:xfrm>
          <a:prstGeom prst="rect">
            <a:avLst/>
          </a:prstGeom>
          <a:noFill/>
          <a:ln>
            <a:noFill/>
          </a:ln>
        </p:spPr>
      </p:pic>
      <p:sp>
        <p:nvSpPr>
          <p:cNvPr id="2" name="Title 1">
            <a:extLst>
              <a:ext uri="{FF2B5EF4-FFF2-40B4-BE49-F238E27FC236}">
                <a16:creationId xmlns:a16="http://schemas.microsoft.com/office/drawing/2014/main" id="{8CF54BD5-91EE-96D2-095E-2536BFE652E2}"/>
              </a:ext>
            </a:extLst>
          </p:cNvPr>
          <p:cNvSpPr>
            <a:spLocks noGrp="1"/>
          </p:cNvSpPr>
          <p:nvPr>
            <p:ph type="title"/>
          </p:nvPr>
        </p:nvSpPr>
        <p:spPr>
          <a:xfrm>
            <a:off x="528544" y="190309"/>
            <a:ext cx="11360800" cy="763600"/>
          </a:xfrm>
        </p:spPr>
        <p:txBody>
          <a:bodyPr>
            <a:normAutofit fontScale="90000"/>
          </a:bodyPr>
          <a:lstStyle/>
          <a:p>
            <a:r>
              <a:rPr lang="en-US" dirty="0" err="1"/>
              <a:t>Sistemin</a:t>
            </a:r>
            <a:r>
              <a:rPr lang="lt-LT" dirty="0"/>
              <a:t>ė</a:t>
            </a:r>
            <a:r>
              <a:rPr lang="en-US" dirty="0"/>
              <a:t> </a:t>
            </a:r>
            <a:r>
              <a:rPr lang="en-US" dirty="0" err="1"/>
              <a:t>literat</a:t>
            </a:r>
            <a:r>
              <a:rPr lang="lt-LT" dirty="0"/>
              <a:t>ū</a:t>
            </a:r>
            <a:r>
              <a:rPr lang="en-US" dirty="0" err="1"/>
              <a:t>ros</a:t>
            </a:r>
            <a:r>
              <a:rPr lang="en-US" dirty="0"/>
              <a:t> </a:t>
            </a:r>
            <a:r>
              <a:rPr lang="en-US" dirty="0" err="1"/>
              <a:t>analiz</a:t>
            </a:r>
            <a:r>
              <a:rPr lang="lt-LT" dirty="0"/>
              <a:t>ė (III)</a:t>
            </a:r>
            <a:endParaRPr lang="en-US" dirty="0"/>
          </a:p>
        </p:txBody>
      </p:sp>
    </p:spTree>
    <p:extLst>
      <p:ext uri="{BB962C8B-B14F-4D97-AF65-F5344CB8AC3E}">
        <p14:creationId xmlns:p14="http://schemas.microsoft.com/office/powerpoint/2010/main" val="1798692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1FFB-C967-6571-C253-D3A6F5595CED}"/>
              </a:ext>
            </a:extLst>
          </p:cNvPr>
          <p:cNvSpPr>
            <a:spLocks noGrp="1"/>
          </p:cNvSpPr>
          <p:nvPr>
            <p:ph type="title"/>
          </p:nvPr>
        </p:nvSpPr>
        <p:spPr>
          <a:xfrm>
            <a:off x="415014" y="1366415"/>
            <a:ext cx="8734891" cy="763600"/>
          </a:xfrm>
        </p:spPr>
        <p:txBody>
          <a:bodyPr>
            <a:noAutofit/>
          </a:bodyPr>
          <a:lstStyle/>
          <a:p>
            <a:r>
              <a:rPr lang="pt-BR" sz="3200" dirty="0">
                <a:latin typeface="Times New Roman" panose="02020603050405020304" pitchFamily="18" charset="0"/>
                <a:cs typeface="Times New Roman" panose="02020603050405020304" pitchFamily="18" charset="0"/>
              </a:rPr>
              <a:t>Ryšys tarp „kietosios“ ir „minkštosios“ dalies (2010–2023)</a:t>
            </a:r>
            <a:endParaRPr lang="en-US" sz="32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5DBAB33-55B8-937E-E6C9-01A9E3CD40BC}"/>
              </a:ext>
            </a:extLst>
          </p:cNvPr>
          <p:cNvSpPr>
            <a:spLocks noGrp="1"/>
          </p:cNvSpPr>
          <p:nvPr>
            <p:ph type="body" idx="1"/>
          </p:nvPr>
        </p:nvSpPr>
        <p:spPr>
          <a:xfrm>
            <a:off x="0" y="2779904"/>
            <a:ext cx="5983093" cy="3756065"/>
          </a:xfrm>
        </p:spPr>
        <p:txBody>
          <a:bodyPr>
            <a:normAutofit/>
          </a:bodyPr>
          <a:lstStyle/>
          <a:p>
            <a:r>
              <a:rPr lang="lt-LT" dirty="0">
                <a:solidFill>
                  <a:schemeClr val="tx1"/>
                </a:solidFill>
                <a:latin typeface="Times New Roman" panose="02020603050405020304" pitchFamily="18" charset="0"/>
                <a:cs typeface="Times New Roman" panose="02020603050405020304" pitchFamily="18" charset="0"/>
              </a:rPr>
              <a:t>Nepriklausomai vienas nuo kito, skaitmeninėje erdvėje yra </a:t>
            </a:r>
            <a:r>
              <a:rPr lang="lt-LT" b="1" dirty="0">
                <a:solidFill>
                  <a:schemeClr val="tx1"/>
                </a:solidFill>
                <a:latin typeface="Times New Roman" panose="02020603050405020304" pitchFamily="18" charset="0"/>
                <a:cs typeface="Times New Roman" panose="02020603050405020304" pitchFamily="18" charset="0"/>
              </a:rPr>
              <a:t>analizuojami </a:t>
            </a:r>
            <a:r>
              <a:rPr lang="lt-LT" dirty="0">
                <a:solidFill>
                  <a:schemeClr val="tx1"/>
                </a:solidFill>
                <a:latin typeface="Times New Roman" panose="02020603050405020304" pitchFamily="18" charset="0"/>
                <a:cs typeface="Times New Roman" panose="02020603050405020304" pitchFamily="18" charset="0"/>
              </a:rPr>
              <a:t>tiek </a:t>
            </a:r>
            <a:r>
              <a:rPr lang="lt-LT" b="1" dirty="0">
                <a:solidFill>
                  <a:schemeClr val="tx1"/>
                </a:solidFill>
                <a:latin typeface="Times New Roman" panose="02020603050405020304" pitchFamily="18" charset="0"/>
                <a:cs typeface="Times New Roman" panose="02020603050405020304" pitchFamily="18" charset="0"/>
              </a:rPr>
              <a:t>technologiniai sprendimai</a:t>
            </a:r>
            <a:r>
              <a:rPr lang="lt-LT" dirty="0">
                <a:solidFill>
                  <a:schemeClr val="tx1"/>
                </a:solidFill>
                <a:latin typeface="Times New Roman" panose="02020603050405020304" pitchFamily="18" charset="0"/>
                <a:cs typeface="Times New Roman" panose="02020603050405020304" pitchFamily="18" charset="0"/>
              </a:rPr>
              <a:t>, tiek </a:t>
            </a:r>
            <a:r>
              <a:rPr lang="lt-LT" b="1" dirty="0">
                <a:solidFill>
                  <a:schemeClr val="tx1"/>
                </a:solidFill>
                <a:latin typeface="Times New Roman" panose="02020603050405020304" pitchFamily="18" charset="0"/>
                <a:cs typeface="Times New Roman" panose="02020603050405020304" pitchFamily="18" charset="0"/>
              </a:rPr>
              <a:t>ugdymo galimybės </a:t>
            </a:r>
            <a:r>
              <a:rPr lang="lt-LT" dirty="0">
                <a:solidFill>
                  <a:schemeClr val="tx1"/>
                </a:solidFill>
                <a:latin typeface="Times New Roman" panose="02020603050405020304" pitchFamily="18" charset="0"/>
                <a:cs typeface="Times New Roman" panose="02020603050405020304" pitchFamily="18" charset="0"/>
              </a:rPr>
              <a:t>ir </a:t>
            </a:r>
            <a:r>
              <a:rPr lang="lt-LT" b="1" dirty="0">
                <a:solidFill>
                  <a:schemeClr val="tx1"/>
                </a:solidFill>
                <a:latin typeface="Times New Roman" panose="02020603050405020304" pitchFamily="18" charset="0"/>
                <a:cs typeface="Times New Roman" panose="02020603050405020304" pitchFamily="18" charset="0"/>
              </a:rPr>
              <a:t>mokymosi strategijos VMA</a:t>
            </a:r>
            <a:r>
              <a:rPr lang="lt-LT" dirty="0">
                <a:solidFill>
                  <a:schemeClr val="tx1"/>
                </a:solidFill>
                <a:latin typeface="Times New Roman" panose="02020603050405020304" pitchFamily="18" charset="0"/>
                <a:cs typeface="Times New Roman" panose="02020603050405020304" pitchFamily="18" charset="0"/>
              </a:rPr>
              <a:t>, tačiau </a:t>
            </a:r>
            <a:r>
              <a:rPr lang="lt-LT" b="1" dirty="0">
                <a:solidFill>
                  <a:schemeClr val="tx1"/>
                </a:solidFill>
                <a:latin typeface="Times New Roman" panose="02020603050405020304" pitchFamily="18" charset="0"/>
                <a:cs typeface="Times New Roman" panose="02020603050405020304" pitchFamily="18" charset="0"/>
              </a:rPr>
              <a:t>ryšys </a:t>
            </a:r>
            <a:r>
              <a:rPr lang="lt-LT" dirty="0">
                <a:solidFill>
                  <a:schemeClr val="tx1"/>
                </a:solidFill>
                <a:latin typeface="Times New Roman" panose="02020603050405020304" pitchFamily="18" charset="0"/>
                <a:cs typeface="Times New Roman" panose="02020603050405020304" pitchFamily="18" charset="0"/>
              </a:rPr>
              <a:t>tarp </a:t>
            </a:r>
            <a:r>
              <a:rPr lang="lt-LT" b="1" dirty="0">
                <a:solidFill>
                  <a:schemeClr val="tx1"/>
                </a:solidFill>
                <a:latin typeface="Times New Roman" panose="02020603050405020304" pitchFamily="18" charset="0"/>
                <a:cs typeface="Times New Roman" panose="02020603050405020304" pitchFamily="18" charset="0"/>
              </a:rPr>
              <a:t>„minkštosios“ ir „kietosios“ </a:t>
            </a:r>
            <a:r>
              <a:rPr lang="lt-LT" dirty="0">
                <a:solidFill>
                  <a:schemeClr val="tx1"/>
                </a:solidFill>
                <a:latin typeface="Times New Roman" panose="02020603050405020304" pitchFamily="18" charset="0"/>
                <a:cs typeface="Times New Roman" panose="02020603050405020304" pitchFamily="18" charset="0"/>
              </a:rPr>
              <a:t>dalies</a:t>
            </a:r>
            <a:r>
              <a:rPr lang="lt-LT" b="1" dirty="0">
                <a:solidFill>
                  <a:schemeClr val="tx1"/>
                </a:solidFill>
                <a:latin typeface="Times New Roman" panose="02020603050405020304" pitchFamily="18" charset="0"/>
                <a:cs typeface="Times New Roman" panose="02020603050405020304" pitchFamily="18" charset="0"/>
              </a:rPr>
              <a:t> išlieka labai silpnas</a:t>
            </a:r>
            <a:r>
              <a:rPr lang="lt-LT"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2114B892-297F-4D21-DB9A-B42857126122}"/>
              </a:ext>
            </a:extLst>
          </p:cNvPr>
          <p:cNvGrpSpPr/>
          <p:nvPr/>
        </p:nvGrpSpPr>
        <p:grpSpPr>
          <a:xfrm>
            <a:off x="6096000" y="2410799"/>
            <a:ext cx="5983093" cy="4025499"/>
            <a:chOff x="6449652" y="2443073"/>
            <a:chExt cx="5629441" cy="3653710"/>
          </a:xfrm>
        </p:grpSpPr>
        <p:grpSp>
          <p:nvGrpSpPr>
            <p:cNvPr id="8" name="Group 7">
              <a:extLst>
                <a:ext uri="{FF2B5EF4-FFF2-40B4-BE49-F238E27FC236}">
                  <a16:creationId xmlns:a16="http://schemas.microsoft.com/office/drawing/2014/main" id="{8E1880B8-8141-CB8C-4FB0-A1A93367B445}"/>
                </a:ext>
              </a:extLst>
            </p:cNvPr>
            <p:cNvGrpSpPr/>
            <p:nvPr/>
          </p:nvGrpSpPr>
          <p:grpSpPr>
            <a:xfrm>
              <a:off x="6449652" y="2443073"/>
              <a:ext cx="5629441" cy="3171617"/>
              <a:chOff x="1975485" y="2542155"/>
              <a:chExt cx="4213156" cy="2138430"/>
            </a:xfrm>
          </p:grpSpPr>
          <p:pic>
            <p:nvPicPr>
              <p:cNvPr id="5" name="Picture 4">
                <a:extLst>
                  <a:ext uri="{FF2B5EF4-FFF2-40B4-BE49-F238E27FC236}">
                    <a16:creationId xmlns:a16="http://schemas.microsoft.com/office/drawing/2014/main" id="{E5E10061-182F-0A2A-4361-6EA627AB8B86}"/>
                  </a:ext>
                </a:extLst>
              </p:cNvPr>
              <p:cNvPicPr>
                <a:picLocks noChangeAspect="1"/>
              </p:cNvPicPr>
              <p:nvPr/>
            </p:nvPicPr>
            <p:blipFill>
              <a:blip r:embed="rId3"/>
              <a:stretch>
                <a:fillRect/>
              </a:stretch>
            </p:blipFill>
            <p:spPr>
              <a:xfrm>
                <a:off x="1975485" y="2571750"/>
                <a:ext cx="4069917" cy="2108835"/>
              </a:xfrm>
              <a:prstGeom prst="rect">
                <a:avLst/>
              </a:prstGeom>
            </p:spPr>
          </p:pic>
          <p:sp>
            <p:nvSpPr>
              <p:cNvPr id="6" name="Oval 5">
                <a:extLst>
                  <a:ext uri="{FF2B5EF4-FFF2-40B4-BE49-F238E27FC236}">
                    <a16:creationId xmlns:a16="http://schemas.microsoft.com/office/drawing/2014/main" id="{0374BAD4-E817-E3FF-3CC5-F0C6686E9676}"/>
                  </a:ext>
                </a:extLst>
              </p:cNvPr>
              <p:cNvSpPr/>
              <p:nvPr/>
            </p:nvSpPr>
            <p:spPr>
              <a:xfrm rot="20196105">
                <a:off x="2244583" y="3023648"/>
                <a:ext cx="3944058" cy="1375650"/>
              </a:xfrm>
              <a:prstGeom prst="ellipse">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7" name="Oval 6">
                <a:extLst>
                  <a:ext uri="{FF2B5EF4-FFF2-40B4-BE49-F238E27FC236}">
                    <a16:creationId xmlns:a16="http://schemas.microsoft.com/office/drawing/2014/main" id="{4888CC11-1E09-B5D7-2458-22E08C66A128}"/>
                  </a:ext>
                </a:extLst>
              </p:cNvPr>
              <p:cNvSpPr/>
              <p:nvPr/>
            </p:nvSpPr>
            <p:spPr>
              <a:xfrm rot="20997571">
                <a:off x="2025649" y="2542155"/>
                <a:ext cx="2942237" cy="8339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sp>
          <p:nvSpPr>
            <p:cNvPr id="10" name="TextBox 9">
              <a:extLst>
                <a:ext uri="{FF2B5EF4-FFF2-40B4-BE49-F238E27FC236}">
                  <a16:creationId xmlns:a16="http://schemas.microsoft.com/office/drawing/2014/main" id="{BD66DA57-AD3E-EE5E-E4B7-E4002879070C}"/>
                </a:ext>
              </a:extLst>
            </p:cNvPr>
            <p:cNvSpPr txBox="1"/>
            <p:nvPr/>
          </p:nvSpPr>
          <p:spPr>
            <a:xfrm>
              <a:off x="6620767" y="5717127"/>
              <a:ext cx="5078973" cy="379656"/>
            </a:xfrm>
            <a:prstGeom prst="rect">
              <a:avLst/>
            </a:prstGeom>
            <a:noFill/>
          </p:spPr>
          <p:txBody>
            <a:bodyPr wrap="square">
              <a:spAutoFit/>
            </a:bodyPr>
            <a:lstStyle/>
            <a:p>
              <a:r>
                <a:rPr lang="en-US" sz="1867" i="1" dirty="0" err="1">
                  <a:latin typeface="Times New Roman" panose="02020603050405020304" pitchFamily="18" charset="0"/>
                  <a:cs typeface="Times New Roman" panose="02020603050405020304" pitchFamily="18" charset="0"/>
                </a:rPr>
                <a:t>Ryšys</a:t>
              </a:r>
              <a:r>
                <a:rPr lang="en-US" sz="1867" i="1" dirty="0">
                  <a:latin typeface="Times New Roman" panose="02020603050405020304" pitchFamily="18" charset="0"/>
                  <a:cs typeface="Times New Roman" panose="02020603050405020304" pitchFamily="18" charset="0"/>
                </a:rPr>
                <a:t> tarp „</a:t>
              </a:r>
              <a:r>
                <a:rPr lang="en-US" sz="1867" i="1" dirty="0" err="1">
                  <a:latin typeface="Times New Roman" panose="02020603050405020304" pitchFamily="18" charset="0"/>
                  <a:cs typeface="Times New Roman" panose="02020603050405020304" pitchFamily="18" charset="0"/>
                </a:rPr>
                <a:t>minkštosios</a:t>
              </a:r>
              <a:r>
                <a:rPr lang="en-US" sz="1867" i="1" dirty="0">
                  <a:latin typeface="Times New Roman" panose="02020603050405020304" pitchFamily="18" charset="0"/>
                  <a:cs typeface="Times New Roman" panose="02020603050405020304" pitchFamily="18" charset="0"/>
                </a:rPr>
                <a:t>“ </a:t>
              </a:r>
              <a:r>
                <a:rPr lang="en-US" sz="1867" i="1" dirty="0" err="1">
                  <a:latin typeface="Times New Roman" panose="02020603050405020304" pitchFamily="18" charset="0"/>
                  <a:cs typeface="Times New Roman" panose="02020603050405020304" pitchFamily="18" charset="0"/>
                </a:rPr>
                <a:t>ir</a:t>
              </a:r>
              <a:r>
                <a:rPr lang="en-US" sz="1867" i="1" dirty="0">
                  <a:latin typeface="Times New Roman" panose="02020603050405020304" pitchFamily="18" charset="0"/>
                  <a:cs typeface="Times New Roman" panose="02020603050405020304" pitchFamily="18" charset="0"/>
                </a:rPr>
                <a:t> „</a:t>
              </a:r>
              <a:r>
                <a:rPr lang="en-US" sz="1867" i="1" dirty="0" err="1">
                  <a:latin typeface="Times New Roman" panose="02020603050405020304" pitchFamily="18" charset="0"/>
                  <a:cs typeface="Times New Roman" panose="02020603050405020304" pitchFamily="18" charset="0"/>
                </a:rPr>
                <a:t>kietosios</a:t>
              </a:r>
              <a:r>
                <a:rPr lang="en-US" sz="1867" i="1" dirty="0">
                  <a:latin typeface="Times New Roman" panose="02020603050405020304" pitchFamily="18" charset="0"/>
                  <a:cs typeface="Times New Roman" panose="02020603050405020304" pitchFamily="18" charset="0"/>
                </a:rPr>
                <a:t>“ </a:t>
              </a:r>
              <a:r>
                <a:rPr lang="en-US" sz="1867" i="1" dirty="0" err="1">
                  <a:latin typeface="Times New Roman" panose="02020603050405020304" pitchFamily="18" charset="0"/>
                  <a:cs typeface="Times New Roman" panose="02020603050405020304" pitchFamily="18" charset="0"/>
                </a:rPr>
                <a:t>dalies</a:t>
              </a:r>
              <a:endParaRPr lang="en-US" sz="1867" i="1" dirty="0">
                <a:latin typeface="Times New Roman" panose="02020603050405020304" pitchFamily="18" charset="0"/>
                <a:cs typeface="Times New Roman" panose="02020603050405020304" pitchFamily="18" charset="0"/>
              </a:endParaRPr>
            </a:p>
          </p:txBody>
        </p:sp>
      </p:grpSp>
      <p:pic>
        <p:nvPicPr>
          <p:cNvPr id="11" name="Google Shape;222;p33">
            <a:extLst>
              <a:ext uri="{FF2B5EF4-FFF2-40B4-BE49-F238E27FC236}">
                <a16:creationId xmlns:a16="http://schemas.microsoft.com/office/drawing/2014/main" id="{EF7D507B-3A47-8390-356A-9DBCA612F57A}"/>
              </a:ext>
            </a:extLst>
          </p:cNvPr>
          <p:cNvPicPr preferRelativeResize="0"/>
          <p:nvPr/>
        </p:nvPicPr>
        <p:blipFill>
          <a:blip r:embed="rId4">
            <a:alphaModFix/>
          </a:blip>
          <a:stretch>
            <a:fillRect/>
          </a:stretch>
        </p:blipFill>
        <p:spPr>
          <a:xfrm>
            <a:off x="9443601" y="250100"/>
            <a:ext cx="2619804" cy="990501"/>
          </a:xfrm>
          <a:prstGeom prst="rect">
            <a:avLst/>
          </a:prstGeom>
          <a:noFill/>
          <a:ln>
            <a:noFill/>
          </a:ln>
        </p:spPr>
      </p:pic>
      <p:sp>
        <p:nvSpPr>
          <p:cNvPr id="4" name="Title 1">
            <a:extLst>
              <a:ext uri="{FF2B5EF4-FFF2-40B4-BE49-F238E27FC236}">
                <a16:creationId xmlns:a16="http://schemas.microsoft.com/office/drawing/2014/main" id="{E702D426-EE06-BEA6-4A51-C8D06C729E67}"/>
              </a:ext>
            </a:extLst>
          </p:cNvPr>
          <p:cNvSpPr txBox="1">
            <a:spLocks/>
          </p:cNvSpPr>
          <p:nvPr/>
        </p:nvSpPr>
        <p:spPr>
          <a:xfrm>
            <a:off x="415600" y="322031"/>
            <a:ext cx="11360800" cy="7636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r>
              <a:rPr lang="en-US" dirty="0" err="1"/>
              <a:t>Sistemin</a:t>
            </a:r>
            <a:r>
              <a:rPr lang="lt-LT" dirty="0"/>
              <a:t>ė</a:t>
            </a:r>
            <a:r>
              <a:rPr lang="en-US" dirty="0"/>
              <a:t> </a:t>
            </a:r>
            <a:r>
              <a:rPr lang="en-US" dirty="0" err="1"/>
              <a:t>literat</a:t>
            </a:r>
            <a:r>
              <a:rPr lang="lt-LT" dirty="0"/>
              <a:t>ū</a:t>
            </a:r>
            <a:r>
              <a:rPr lang="en-US" dirty="0" err="1"/>
              <a:t>ros</a:t>
            </a:r>
            <a:r>
              <a:rPr lang="en-US" dirty="0"/>
              <a:t> </a:t>
            </a:r>
            <a:r>
              <a:rPr lang="en-US" dirty="0" err="1"/>
              <a:t>analiz</a:t>
            </a:r>
            <a:r>
              <a:rPr lang="lt-LT" dirty="0"/>
              <a:t>ė (IV)</a:t>
            </a:r>
            <a:endParaRPr lang="en-US" dirty="0"/>
          </a:p>
        </p:txBody>
      </p:sp>
    </p:spTree>
    <p:extLst>
      <p:ext uri="{BB962C8B-B14F-4D97-AF65-F5344CB8AC3E}">
        <p14:creationId xmlns:p14="http://schemas.microsoft.com/office/powerpoint/2010/main" val="128790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2e2c01276ed_0_1591"/>
          <p:cNvSpPr txBox="1">
            <a:spLocks noGrp="1"/>
          </p:cNvSpPr>
          <p:nvPr>
            <p:ph type="title"/>
          </p:nvPr>
        </p:nvSpPr>
        <p:spPr>
          <a:xfrm>
            <a:off x="838200" y="365125"/>
            <a:ext cx="7099169"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dirty="0" err="1"/>
              <a:t>Kokią</a:t>
            </a:r>
            <a:r>
              <a:rPr lang="en-US" dirty="0"/>
              <a:t> </a:t>
            </a:r>
            <a:r>
              <a:rPr lang="en-US" dirty="0" err="1"/>
              <a:t>taksonomiją</a:t>
            </a:r>
            <a:r>
              <a:rPr lang="en-US" dirty="0"/>
              <a:t> </a:t>
            </a:r>
            <a:r>
              <a:rPr lang="en-US" dirty="0" err="1"/>
              <a:t>pasirinkti</a:t>
            </a:r>
            <a:r>
              <a:rPr lang="en-US" dirty="0"/>
              <a:t>?</a:t>
            </a:r>
            <a:r>
              <a:rPr lang="lt-LT" dirty="0"/>
              <a:t> Kuo </a:t>
            </a:r>
            <a:r>
              <a:rPr lang="lt-LT" dirty="0" err="1"/>
              <a:t>remianatis</a:t>
            </a:r>
            <a:r>
              <a:rPr lang="lt-LT" dirty="0"/>
              <a:t> kurti užduotis? Kaip organizuoti veiklas? </a:t>
            </a:r>
            <a:endParaRPr dirty="0"/>
          </a:p>
        </p:txBody>
      </p:sp>
      <p:pic>
        <p:nvPicPr>
          <p:cNvPr id="950" name="Google Shape;950;g2e2c01276ed_0_1591"/>
          <p:cNvPicPr preferRelativeResize="0"/>
          <p:nvPr/>
        </p:nvPicPr>
        <p:blipFill rotWithShape="1">
          <a:blip r:embed="rId3">
            <a:alphaModFix/>
          </a:blip>
          <a:srcRect/>
          <a:stretch/>
        </p:blipFill>
        <p:spPr>
          <a:xfrm>
            <a:off x="6095906" y="3080377"/>
            <a:ext cx="5576888" cy="3737893"/>
          </a:xfrm>
          <a:prstGeom prst="rect">
            <a:avLst/>
          </a:prstGeom>
          <a:noFill/>
          <a:ln>
            <a:noFill/>
          </a:ln>
        </p:spPr>
      </p:pic>
      <p:sp>
        <p:nvSpPr>
          <p:cNvPr id="951" name="Google Shape;951;g2e2c01276ed_0_1591"/>
          <p:cNvSpPr txBox="1"/>
          <p:nvPr/>
        </p:nvSpPr>
        <p:spPr>
          <a:xfrm>
            <a:off x="7473680" y="2434027"/>
            <a:ext cx="43629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lt-LT" sz="2400" b="1" i="0" u="none" strike="noStrike" cap="none" dirty="0">
                <a:solidFill>
                  <a:schemeClr val="dk1"/>
                </a:solidFill>
                <a:latin typeface="Calibri"/>
                <a:ea typeface="Calibri"/>
                <a:cs typeface="Calibri"/>
                <a:sym typeface="Calibri"/>
              </a:rPr>
              <a:t>SOLO taksonomija</a:t>
            </a:r>
            <a:endParaRPr sz="1400" b="0" i="0" u="none" strike="noStrike" cap="none" dirty="0">
              <a:solidFill>
                <a:srgbClr val="000000"/>
              </a:solidFill>
              <a:latin typeface="Arial"/>
              <a:ea typeface="Arial"/>
              <a:cs typeface="Arial"/>
              <a:sym typeface="Arial"/>
            </a:endParaRPr>
          </a:p>
        </p:txBody>
      </p:sp>
      <p:pic>
        <p:nvPicPr>
          <p:cNvPr id="952" name="Google Shape;952;g2e2c01276ed_0_1591" descr="Bloom's Taxonomy | Center for Teaching | Vanderbilt University"/>
          <p:cNvPicPr preferRelativeResize="0"/>
          <p:nvPr/>
        </p:nvPicPr>
        <p:blipFill rotWithShape="1">
          <a:blip r:embed="rId4">
            <a:alphaModFix/>
          </a:blip>
          <a:srcRect t="14185"/>
          <a:stretch/>
        </p:blipFill>
        <p:spPr>
          <a:xfrm>
            <a:off x="0" y="3615686"/>
            <a:ext cx="5519927" cy="2667277"/>
          </a:xfrm>
          <a:prstGeom prst="rect">
            <a:avLst/>
          </a:prstGeom>
          <a:noFill/>
          <a:ln>
            <a:noFill/>
          </a:ln>
        </p:spPr>
      </p:pic>
      <p:sp>
        <p:nvSpPr>
          <p:cNvPr id="953" name="Google Shape;953;g2e2c01276ed_0_1591"/>
          <p:cNvSpPr txBox="1"/>
          <p:nvPr/>
        </p:nvSpPr>
        <p:spPr>
          <a:xfrm>
            <a:off x="1733006" y="2434027"/>
            <a:ext cx="4362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err="1">
                <a:solidFill>
                  <a:schemeClr val="dk1"/>
                </a:solidFill>
                <a:latin typeface="Calibri"/>
                <a:ea typeface="Calibri"/>
                <a:cs typeface="Calibri"/>
                <a:sym typeface="Calibri"/>
              </a:rPr>
              <a:t>Bloom’o</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taksonomija</a:t>
            </a:r>
            <a:endParaRPr sz="2400" b="1" i="0" u="none" strike="noStrike" cap="none" dirty="0">
              <a:solidFill>
                <a:schemeClr val="dk1"/>
              </a:solidFill>
              <a:latin typeface="Calibri"/>
              <a:ea typeface="Calibri"/>
              <a:cs typeface="Calibri"/>
              <a:sym typeface="Calibri"/>
            </a:endParaRPr>
          </a:p>
        </p:txBody>
      </p:sp>
      <p:pic>
        <p:nvPicPr>
          <p:cNvPr id="2" name="Google Shape;56;p13">
            <a:extLst>
              <a:ext uri="{FF2B5EF4-FFF2-40B4-BE49-F238E27FC236}">
                <a16:creationId xmlns:a16="http://schemas.microsoft.com/office/drawing/2014/main" id="{582B2CC8-04ED-2108-318C-6C70DE28B424}"/>
              </a:ext>
            </a:extLst>
          </p:cNvPr>
          <p:cNvPicPr preferRelativeResize="0"/>
          <p:nvPr/>
        </p:nvPicPr>
        <p:blipFill>
          <a:blip r:embed="rId5">
            <a:alphaModFix/>
          </a:blip>
          <a:stretch>
            <a:fillRect/>
          </a:stretch>
        </p:blipFill>
        <p:spPr>
          <a:xfrm>
            <a:off x="9407951" y="341837"/>
            <a:ext cx="2515853" cy="9119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g2e2c01276ed_0_1599"/>
          <p:cNvSpPr txBox="1">
            <a:spLocks noGrp="1"/>
          </p:cNvSpPr>
          <p:nvPr>
            <p:ph type="title"/>
          </p:nvPr>
        </p:nvSpPr>
        <p:spPr>
          <a:xfrm>
            <a:off x="1813300" y="180490"/>
            <a:ext cx="9872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dirty="0"/>
              <a:t>O gal P</a:t>
            </a:r>
            <a:r>
              <a:rPr lang="lt-LT" sz="3600" dirty="0"/>
              <a:t>M</a:t>
            </a:r>
            <a:r>
              <a:rPr lang="en-US" sz="3600" dirty="0"/>
              <a:t> </a:t>
            </a:r>
            <a:r>
              <a:rPr lang="en-US" sz="3600" dirty="0" err="1"/>
              <a:t>pagal</a:t>
            </a:r>
            <a:r>
              <a:rPr lang="en-US" sz="3600" dirty="0"/>
              <a:t> Barrows?</a:t>
            </a:r>
            <a:endParaRPr sz="3600" dirty="0"/>
          </a:p>
        </p:txBody>
      </p:sp>
      <p:sp>
        <p:nvSpPr>
          <p:cNvPr id="959" name="Google Shape;959;g2e2c01276ed_0_1599"/>
          <p:cNvSpPr txBox="1"/>
          <p:nvPr/>
        </p:nvSpPr>
        <p:spPr>
          <a:xfrm>
            <a:off x="9467571" y="6308210"/>
            <a:ext cx="609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Barrows, 1985</a:t>
            </a:r>
            <a:endParaRPr sz="1800" b="0" i="0" u="none" strike="noStrike" cap="none">
              <a:solidFill>
                <a:schemeClr val="dk1"/>
              </a:solidFill>
              <a:latin typeface="Calibri"/>
              <a:ea typeface="Calibri"/>
              <a:cs typeface="Calibri"/>
              <a:sym typeface="Calibri"/>
            </a:endParaRPr>
          </a:p>
        </p:txBody>
      </p:sp>
      <p:pic>
        <p:nvPicPr>
          <p:cNvPr id="960" name="Google Shape;960;g2e2c01276ed_0_1599"/>
          <p:cNvPicPr preferRelativeResize="0"/>
          <p:nvPr/>
        </p:nvPicPr>
        <p:blipFill>
          <a:blip r:embed="rId3">
            <a:alphaModFix/>
          </a:blip>
          <a:stretch>
            <a:fillRect/>
          </a:stretch>
        </p:blipFill>
        <p:spPr>
          <a:xfrm>
            <a:off x="1813300" y="1411751"/>
            <a:ext cx="8565394" cy="4474938"/>
          </a:xfrm>
          <a:prstGeom prst="rect">
            <a:avLst/>
          </a:prstGeom>
          <a:noFill/>
          <a:ln>
            <a:noFill/>
          </a:ln>
        </p:spPr>
      </p:pic>
      <p:pic>
        <p:nvPicPr>
          <p:cNvPr id="2" name="Google Shape;56;p13">
            <a:extLst>
              <a:ext uri="{FF2B5EF4-FFF2-40B4-BE49-F238E27FC236}">
                <a16:creationId xmlns:a16="http://schemas.microsoft.com/office/drawing/2014/main" id="{7E03E491-E0A4-9F9F-3AB1-D59AC76F4B68}"/>
              </a:ext>
            </a:extLst>
          </p:cNvPr>
          <p:cNvPicPr preferRelativeResize="0"/>
          <p:nvPr/>
        </p:nvPicPr>
        <p:blipFill>
          <a:blip r:embed="rId4">
            <a:alphaModFix/>
          </a:blip>
          <a:stretch>
            <a:fillRect/>
          </a:stretch>
        </p:blipFill>
        <p:spPr>
          <a:xfrm>
            <a:off x="9467571" y="180490"/>
            <a:ext cx="2515853" cy="9119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g2e2c01276ed_0_1737"/>
          <p:cNvSpPr txBox="1">
            <a:spLocks noGrp="1"/>
          </p:cNvSpPr>
          <p:nvPr>
            <p:ph type="title"/>
          </p:nvPr>
        </p:nvSpPr>
        <p:spPr>
          <a:xfrm>
            <a:off x="786582" y="125700"/>
            <a:ext cx="8377084"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err="1"/>
              <a:t>Mokymo</a:t>
            </a:r>
            <a:r>
              <a:rPr lang="en-US" dirty="0"/>
              <a:t>(</a:t>
            </a:r>
            <a:r>
              <a:rPr lang="en-US" dirty="0" err="1"/>
              <a:t>si</a:t>
            </a:r>
            <a:r>
              <a:rPr lang="en-US" dirty="0"/>
              <a:t>) </a:t>
            </a:r>
            <a:r>
              <a:rPr lang="en-US" dirty="0" err="1"/>
              <a:t>strategijos</a:t>
            </a:r>
            <a:r>
              <a:rPr lang="en-US" dirty="0"/>
              <a:t> </a:t>
            </a:r>
            <a:r>
              <a:rPr lang="en-US" dirty="0" err="1"/>
              <a:t>pasirinkimas</a:t>
            </a:r>
            <a:endParaRPr dirty="0"/>
          </a:p>
        </p:txBody>
      </p:sp>
      <p:pic>
        <p:nvPicPr>
          <p:cNvPr id="966" name="Google Shape;966;g2e2c01276ed_0_1737"/>
          <p:cNvPicPr preferRelativeResize="0"/>
          <p:nvPr/>
        </p:nvPicPr>
        <p:blipFill>
          <a:blip r:embed="rId3">
            <a:alphaModFix/>
          </a:blip>
          <a:stretch>
            <a:fillRect/>
          </a:stretch>
        </p:blipFill>
        <p:spPr>
          <a:xfrm>
            <a:off x="2133268" y="1299210"/>
            <a:ext cx="7639050" cy="5505450"/>
          </a:xfrm>
          <a:prstGeom prst="rect">
            <a:avLst/>
          </a:prstGeom>
          <a:noFill/>
          <a:ln>
            <a:noFill/>
          </a:ln>
        </p:spPr>
      </p:pic>
      <p:sp>
        <p:nvSpPr>
          <p:cNvPr id="2" name="Rectangle 1">
            <a:extLst>
              <a:ext uri="{FF2B5EF4-FFF2-40B4-BE49-F238E27FC236}">
                <a16:creationId xmlns:a16="http://schemas.microsoft.com/office/drawing/2014/main" id="{F6C1BDDF-E9B9-5AF0-D3F0-57ED435E5454}"/>
              </a:ext>
            </a:extLst>
          </p:cNvPr>
          <p:cNvSpPr/>
          <p:nvPr/>
        </p:nvSpPr>
        <p:spPr>
          <a:xfrm>
            <a:off x="2240783" y="1959429"/>
            <a:ext cx="2502040" cy="13257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0976377-6C4E-4D99-6628-66229425256D}"/>
              </a:ext>
            </a:extLst>
          </p:cNvPr>
          <p:cNvSpPr/>
          <p:nvPr/>
        </p:nvSpPr>
        <p:spPr>
          <a:xfrm>
            <a:off x="4783015" y="1959429"/>
            <a:ext cx="2260879" cy="13257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56;p13">
            <a:extLst>
              <a:ext uri="{FF2B5EF4-FFF2-40B4-BE49-F238E27FC236}">
                <a16:creationId xmlns:a16="http://schemas.microsoft.com/office/drawing/2014/main" id="{6DED0354-82CF-8A30-7D21-34CCAA53BE4F}"/>
              </a:ext>
            </a:extLst>
          </p:cNvPr>
          <p:cNvPicPr preferRelativeResize="0"/>
          <p:nvPr/>
        </p:nvPicPr>
        <p:blipFill>
          <a:blip r:embed="rId4">
            <a:alphaModFix/>
          </a:blip>
          <a:stretch>
            <a:fillRect/>
          </a:stretch>
        </p:blipFill>
        <p:spPr>
          <a:xfrm>
            <a:off x="9525938" y="125700"/>
            <a:ext cx="2515853" cy="911928"/>
          </a:xfrm>
          <a:prstGeom prst="rect">
            <a:avLst/>
          </a:prstGeom>
          <a:noFill/>
          <a:ln>
            <a:noFill/>
          </a:ln>
        </p:spPr>
      </p:pic>
    </p:spTree>
    <p:extLst>
      <p:ext uri="{BB962C8B-B14F-4D97-AF65-F5344CB8AC3E}">
        <p14:creationId xmlns:p14="http://schemas.microsoft.com/office/powerpoint/2010/main" val="52452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g2e2c01276ed_0_1626"/>
          <p:cNvSpPr txBox="1">
            <a:spLocks noGrp="1"/>
          </p:cNvSpPr>
          <p:nvPr>
            <p:ph type="title"/>
          </p:nvPr>
        </p:nvSpPr>
        <p:spPr>
          <a:xfrm>
            <a:off x="2066412" y="1576160"/>
            <a:ext cx="957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t>„6 </a:t>
            </a:r>
            <a:r>
              <a:rPr lang="en-US" sz="4000" dirty="0" err="1"/>
              <a:t>skaidrių</a:t>
            </a:r>
            <a:r>
              <a:rPr lang="en-US" sz="4000" dirty="0"/>
              <a:t>“ </a:t>
            </a:r>
            <a:r>
              <a:rPr lang="en-US" sz="4000" dirty="0" err="1"/>
              <a:t>principas</a:t>
            </a:r>
            <a:r>
              <a:rPr lang="en-US" sz="4000" dirty="0"/>
              <a:t> </a:t>
            </a:r>
            <a:r>
              <a:rPr lang="en-US" sz="4000" dirty="0" err="1"/>
              <a:t>mokymui</a:t>
            </a:r>
            <a:r>
              <a:rPr lang="lt-LT" sz="4000" dirty="0"/>
              <a:t>/</a:t>
            </a:r>
            <a:r>
              <a:rPr lang="lt-LT" sz="4000" dirty="0" err="1"/>
              <a:t>si</a:t>
            </a:r>
            <a:r>
              <a:rPr lang="en-US" sz="4000" dirty="0"/>
              <a:t> VMA</a:t>
            </a:r>
            <a:endParaRPr sz="4000" dirty="0"/>
          </a:p>
        </p:txBody>
      </p:sp>
      <p:grpSp>
        <p:nvGrpSpPr>
          <p:cNvPr id="984" name="Google Shape;984;g2e2c01276ed_0_1626"/>
          <p:cNvGrpSpPr/>
          <p:nvPr/>
        </p:nvGrpSpPr>
        <p:grpSpPr>
          <a:xfrm>
            <a:off x="3078" y="2355233"/>
            <a:ext cx="12188921" cy="3442252"/>
            <a:chOff x="256224" y="2255835"/>
            <a:chExt cx="11474156" cy="3124051"/>
          </a:xfrm>
        </p:grpSpPr>
        <p:grpSp>
          <p:nvGrpSpPr>
            <p:cNvPr id="985" name="Google Shape;985;g2e2c01276ed_0_1626"/>
            <p:cNvGrpSpPr/>
            <p:nvPr/>
          </p:nvGrpSpPr>
          <p:grpSpPr>
            <a:xfrm>
              <a:off x="261252" y="3326663"/>
              <a:ext cx="11469128" cy="1214369"/>
              <a:chOff x="330926" y="3126377"/>
              <a:chExt cx="11127513" cy="961800"/>
            </a:xfrm>
          </p:grpSpPr>
          <p:sp>
            <p:nvSpPr>
              <p:cNvPr id="986" name="Google Shape;986;g2e2c01276ed_0_1626"/>
              <p:cNvSpPr/>
              <p:nvPr/>
            </p:nvSpPr>
            <p:spPr>
              <a:xfrm>
                <a:off x="330926" y="3126377"/>
                <a:ext cx="1358400" cy="961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1. </a:t>
                </a:r>
                <a:r>
                  <a:rPr lang="en-US" sz="1800" b="0" i="0" u="none" strike="noStrike" cap="none" dirty="0" err="1">
                    <a:solidFill>
                      <a:schemeClr val="lt1"/>
                    </a:solidFill>
                    <a:latin typeface="Calibri"/>
                    <a:ea typeface="Calibri"/>
                    <a:cs typeface="Calibri"/>
                    <a:sym typeface="Calibri"/>
                  </a:rPr>
                  <a:t>Problema</a:t>
                </a:r>
                <a:endParaRPr sz="1800" b="0" i="0" u="none" strike="noStrike" cap="none" dirty="0">
                  <a:solidFill>
                    <a:schemeClr val="lt1"/>
                  </a:solidFill>
                  <a:latin typeface="Calibri"/>
                  <a:ea typeface="Calibri"/>
                  <a:cs typeface="Calibri"/>
                  <a:sym typeface="Calibri"/>
                </a:endParaRPr>
              </a:p>
            </p:txBody>
          </p:sp>
          <p:sp>
            <p:nvSpPr>
              <p:cNvPr id="987" name="Google Shape;987;g2e2c01276ed_0_1626"/>
              <p:cNvSpPr/>
              <p:nvPr/>
            </p:nvSpPr>
            <p:spPr>
              <a:xfrm>
                <a:off x="2184359" y="3126377"/>
                <a:ext cx="1550100" cy="961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2. </a:t>
                </a:r>
                <a:r>
                  <a:rPr lang="en-US" sz="1800" b="1" i="0" u="none" strike="noStrike" cap="none" dirty="0" err="1">
                    <a:solidFill>
                      <a:schemeClr val="lt1"/>
                    </a:solidFill>
                    <a:latin typeface="Calibri"/>
                    <a:ea typeface="Calibri"/>
                    <a:cs typeface="Calibri"/>
                    <a:sym typeface="Calibri"/>
                  </a:rPr>
                  <a:t>Idėja</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problemai</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spręsti</a:t>
                </a:r>
                <a:endParaRPr sz="1800" b="0" i="0" u="none" strike="noStrike" cap="none" dirty="0">
                  <a:solidFill>
                    <a:schemeClr val="lt1"/>
                  </a:solidFill>
                  <a:latin typeface="Calibri"/>
                  <a:ea typeface="Calibri"/>
                  <a:cs typeface="Calibri"/>
                  <a:sym typeface="Calibri"/>
                </a:endParaRPr>
              </a:p>
            </p:txBody>
          </p:sp>
          <p:sp>
            <p:nvSpPr>
              <p:cNvPr id="988" name="Google Shape;988;g2e2c01276ed_0_1626"/>
              <p:cNvSpPr/>
              <p:nvPr/>
            </p:nvSpPr>
            <p:spPr>
              <a:xfrm>
                <a:off x="4187085" y="3126377"/>
                <a:ext cx="1550100" cy="961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3. </a:t>
                </a:r>
                <a:r>
                  <a:rPr lang="en-US" sz="1800" b="1" i="0" u="none" strike="noStrike" cap="none" dirty="0" err="1">
                    <a:solidFill>
                      <a:schemeClr val="lt1"/>
                    </a:solidFill>
                    <a:latin typeface="Calibri"/>
                    <a:ea typeface="Calibri"/>
                    <a:cs typeface="Calibri"/>
                    <a:sym typeface="Calibri"/>
                  </a:rPr>
                  <a:t>Užuomina</a:t>
                </a:r>
                <a:r>
                  <a:rPr lang="en-US" sz="1800" b="0" i="0" u="none" strike="noStrike" cap="none" dirty="0">
                    <a:solidFill>
                      <a:schemeClr val="lt1"/>
                    </a:solidFill>
                    <a:latin typeface="Calibri"/>
                    <a:ea typeface="Calibri"/>
                    <a:cs typeface="Calibri"/>
                    <a:sym typeface="Calibri"/>
                  </a:rPr>
                  <a:t> </a:t>
                </a: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mokymo</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turinys</a:t>
                </a:r>
                <a:r>
                  <a:rPr lang="en-US" sz="1600" b="0" i="0" u="none" strike="noStrike" cap="none" dirty="0">
                    <a:solidFill>
                      <a:schemeClr val="lt1"/>
                    </a:solidFill>
                    <a:latin typeface="Calibri"/>
                    <a:ea typeface="Calibri"/>
                    <a:cs typeface="Calibri"/>
                    <a:sym typeface="Calibri"/>
                  </a:rPr>
                  <a:t> + </a:t>
                </a:r>
                <a:r>
                  <a:rPr lang="en-US" sz="1600" b="0" i="0" u="none" strike="noStrike" cap="none" dirty="0" err="1">
                    <a:solidFill>
                      <a:schemeClr val="lt1"/>
                    </a:solidFill>
                    <a:latin typeface="Calibri"/>
                    <a:ea typeface="Calibri"/>
                    <a:cs typeface="Calibri"/>
                    <a:sym typeface="Calibri"/>
                  </a:rPr>
                  <a:t>mokytojas</a:t>
                </a:r>
                <a:r>
                  <a:rPr lang="en-US" sz="1600" b="0" i="0" u="none" strike="noStrike" cap="none" dirty="0">
                    <a:solidFill>
                      <a:schemeClr val="lt1"/>
                    </a:solidFill>
                    <a:latin typeface="Calibri"/>
                    <a:ea typeface="Calibri"/>
                    <a:cs typeface="Calibri"/>
                    <a:sym typeface="Calibri"/>
                  </a:rPr>
                  <a:t>)</a:t>
                </a:r>
                <a:endParaRPr sz="1800" b="0" i="0" u="none" strike="noStrike" cap="none" dirty="0">
                  <a:solidFill>
                    <a:schemeClr val="lt1"/>
                  </a:solidFill>
                  <a:latin typeface="Calibri"/>
                  <a:ea typeface="Calibri"/>
                  <a:cs typeface="Calibri"/>
                  <a:sym typeface="Calibri"/>
                </a:endParaRPr>
              </a:p>
            </p:txBody>
          </p:sp>
          <p:sp>
            <p:nvSpPr>
              <p:cNvPr id="989" name="Google Shape;989;g2e2c01276ed_0_1626"/>
              <p:cNvSpPr/>
              <p:nvPr/>
            </p:nvSpPr>
            <p:spPr>
              <a:xfrm>
                <a:off x="6096000" y="3126377"/>
                <a:ext cx="1572000" cy="961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4. </a:t>
                </a:r>
                <a:r>
                  <a:rPr lang="en-US" sz="1800" b="1" i="0" u="none" strike="noStrike" cap="none" dirty="0" err="1">
                    <a:solidFill>
                      <a:schemeClr val="lt1"/>
                    </a:solidFill>
                    <a:latin typeface="Calibri"/>
                    <a:ea typeface="Calibri"/>
                    <a:cs typeface="Calibri"/>
                    <a:sym typeface="Calibri"/>
                  </a:rPr>
                  <a:t>Tyrinėjimo</a:t>
                </a:r>
                <a:r>
                  <a:rPr lang="en-US" sz="1800" b="1" i="0" u="none" strike="noStrike" cap="none" dirty="0">
                    <a:solidFill>
                      <a:schemeClr val="lt1"/>
                    </a:solidFill>
                    <a:latin typeface="Calibri"/>
                    <a:ea typeface="Calibri"/>
                    <a:cs typeface="Calibri"/>
                    <a:sym typeface="Calibri"/>
                  </a:rPr>
                  <a:t> </a:t>
                </a:r>
                <a:r>
                  <a:rPr lang="en-US" sz="1800" b="1" i="0" u="none" strike="noStrike" cap="none" dirty="0" err="1">
                    <a:solidFill>
                      <a:schemeClr val="lt1"/>
                    </a:solidFill>
                    <a:latin typeface="Calibri"/>
                    <a:ea typeface="Calibri"/>
                    <a:cs typeface="Calibri"/>
                    <a:sym typeface="Calibri"/>
                  </a:rPr>
                  <a:t>veikla</a:t>
                </a:r>
                <a:r>
                  <a:rPr lang="en-US" sz="1800" b="1" i="0" u="none" strike="noStrike" cap="none" dirty="0">
                    <a:solidFill>
                      <a:schemeClr val="lt1"/>
                    </a:solidFill>
                    <a:latin typeface="Calibri"/>
                    <a:ea typeface="Calibri"/>
                    <a:cs typeface="Calibri"/>
                    <a:sym typeface="Calibri"/>
                  </a:rPr>
                  <a:t> </a:t>
                </a: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priemonės</a:t>
                </a:r>
                <a:r>
                  <a:rPr lang="en-US" sz="1600" b="0" i="0" u="none" strike="noStrike" cap="none" dirty="0">
                    <a:solidFill>
                      <a:schemeClr val="lt1"/>
                    </a:solidFill>
                    <a:latin typeface="Calibri"/>
                    <a:ea typeface="Calibri"/>
                    <a:cs typeface="Calibri"/>
                    <a:sym typeface="Calibri"/>
                  </a:rPr>
                  <a:t> + </a:t>
                </a:r>
                <a:r>
                  <a:rPr lang="en-US" sz="1600" b="0" i="0" u="none" strike="noStrike" cap="none" dirty="0" err="1">
                    <a:solidFill>
                      <a:schemeClr val="lt1"/>
                    </a:solidFill>
                    <a:latin typeface="Calibri"/>
                    <a:ea typeface="Calibri"/>
                    <a:cs typeface="Calibri"/>
                    <a:sym typeface="Calibri"/>
                  </a:rPr>
                  <a:t>tyrinėjimas</a:t>
                </a:r>
                <a:r>
                  <a:rPr lang="en-US" sz="1600" b="0" i="0" u="none" strike="noStrike" cap="none" dirty="0">
                    <a:solidFill>
                      <a:schemeClr val="lt1"/>
                    </a:solidFill>
                    <a:latin typeface="Calibri"/>
                    <a:ea typeface="Calibri"/>
                    <a:cs typeface="Calibri"/>
                    <a:sym typeface="Calibri"/>
                  </a:rPr>
                  <a:t>)</a:t>
                </a:r>
                <a:endParaRPr sz="1800" b="0" i="0" u="none" strike="noStrike" cap="none" dirty="0">
                  <a:solidFill>
                    <a:schemeClr val="lt1"/>
                  </a:solidFill>
                  <a:latin typeface="Calibri"/>
                  <a:ea typeface="Calibri"/>
                  <a:cs typeface="Calibri"/>
                  <a:sym typeface="Calibri"/>
                </a:endParaRPr>
              </a:p>
            </p:txBody>
          </p:sp>
          <p:sp>
            <p:nvSpPr>
              <p:cNvPr id="990" name="Google Shape;990;g2e2c01276ed_0_1626"/>
              <p:cNvSpPr/>
              <p:nvPr/>
            </p:nvSpPr>
            <p:spPr>
              <a:xfrm>
                <a:off x="8066318" y="3126377"/>
                <a:ext cx="1572000" cy="961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5. </a:t>
                </a:r>
                <a:r>
                  <a:rPr lang="en-US" sz="1800" b="1" i="0" u="none" strike="noStrike" cap="none" dirty="0" err="1">
                    <a:solidFill>
                      <a:schemeClr val="lt1"/>
                    </a:solidFill>
                    <a:latin typeface="Calibri"/>
                    <a:ea typeface="Calibri"/>
                    <a:cs typeface="Calibri"/>
                    <a:sym typeface="Calibri"/>
                  </a:rPr>
                  <a:t>Pagalba</a:t>
                </a:r>
                <a:r>
                  <a:rPr lang="en-US" sz="1800" b="1" i="0" u="none" strike="noStrike" cap="none" dirty="0">
                    <a:solidFill>
                      <a:schemeClr val="lt1"/>
                    </a:solidFill>
                    <a:latin typeface="Calibri"/>
                    <a:ea typeface="Calibri"/>
                    <a:cs typeface="Calibri"/>
                    <a:sym typeface="Calibri"/>
                  </a:rPr>
                  <a:t> </a:t>
                </a: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mokymo</a:t>
                </a:r>
                <a:r>
                  <a:rPr lang="en-US" sz="1600" b="0" i="0" u="none" strike="noStrike" cap="none" dirty="0">
                    <a:solidFill>
                      <a:schemeClr val="lt1"/>
                    </a:solidFill>
                    <a:latin typeface="Calibri"/>
                    <a:ea typeface="Calibri"/>
                    <a:cs typeface="Calibri"/>
                    <a:sym typeface="Calibri"/>
                  </a:rPr>
                  <a:t> </a:t>
                </a:r>
                <a:r>
                  <a:rPr lang="en-US" sz="1600" b="0" i="0" u="none" strike="noStrike" cap="none" dirty="0" err="1">
                    <a:solidFill>
                      <a:schemeClr val="lt1"/>
                    </a:solidFill>
                    <a:latin typeface="Calibri"/>
                    <a:ea typeface="Calibri"/>
                    <a:cs typeface="Calibri"/>
                    <a:sym typeface="Calibri"/>
                  </a:rPr>
                  <a:t>turinys</a:t>
                </a:r>
                <a:r>
                  <a:rPr lang="en-US" sz="1600" b="0" i="0" u="none" strike="noStrike" cap="none" dirty="0">
                    <a:solidFill>
                      <a:schemeClr val="lt1"/>
                    </a:solidFill>
                    <a:latin typeface="Calibri"/>
                    <a:ea typeface="Calibri"/>
                    <a:cs typeface="Calibri"/>
                    <a:sym typeface="Calibri"/>
                  </a:rPr>
                  <a:t> + </a:t>
                </a:r>
                <a:r>
                  <a:rPr lang="en-US" sz="1600" b="0" i="0" u="none" strike="noStrike" cap="none" dirty="0" err="1">
                    <a:solidFill>
                      <a:schemeClr val="lt1"/>
                    </a:solidFill>
                    <a:latin typeface="Calibri"/>
                    <a:ea typeface="Calibri"/>
                    <a:cs typeface="Calibri"/>
                    <a:sym typeface="Calibri"/>
                  </a:rPr>
                  <a:t>mokytojas</a:t>
                </a:r>
                <a:r>
                  <a:rPr lang="en-US" sz="1600" b="0" i="0" u="none" strike="noStrike" cap="none" dirty="0">
                    <a:solidFill>
                      <a:schemeClr val="lt1"/>
                    </a:solidFill>
                    <a:latin typeface="Calibri"/>
                    <a:ea typeface="Calibri"/>
                    <a:cs typeface="Calibri"/>
                    <a:sym typeface="Calibri"/>
                  </a:rPr>
                  <a:t>)</a:t>
                </a:r>
                <a:endParaRPr sz="1800" b="0" i="0" u="none" strike="noStrike" cap="none" dirty="0">
                  <a:solidFill>
                    <a:schemeClr val="lt1"/>
                  </a:solidFill>
                  <a:latin typeface="Calibri"/>
                  <a:ea typeface="Calibri"/>
                  <a:cs typeface="Calibri"/>
                  <a:sym typeface="Calibri"/>
                </a:endParaRPr>
              </a:p>
            </p:txBody>
          </p:sp>
          <p:sp>
            <p:nvSpPr>
              <p:cNvPr id="991" name="Google Shape;991;g2e2c01276ed_0_1626"/>
              <p:cNvSpPr/>
              <p:nvPr/>
            </p:nvSpPr>
            <p:spPr>
              <a:xfrm>
                <a:off x="10073639" y="3126377"/>
                <a:ext cx="1384800" cy="9618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6. </a:t>
                </a:r>
                <a:r>
                  <a:rPr lang="en-US" sz="1800" b="1" i="0" u="none" strike="noStrike" cap="none">
                    <a:solidFill>
                      <a:schemeClr val="lt1"/>
                    </a:solidFill>
                    <a:latin typeface="Calibri"/>
                    <a:ea typeface="Calibri"/>
                    <a:cs typeface="Calibri"/>
                    <a:sym typeface="Calibri"/>
                  </a:rPr>
                  <a:t>Refleksija</a:t>
                </a:r>
                <a:endParaRPr sz="1800" b="1" i="0" u="none" strike="noStrike" cap="none">
                  <a:solidFill>
                    <a:schemeClr val="lt1"/>
                  </a:solidFill>
                  <a:latin typeface="Calibri"/>
                  <a:ea typeface="Calibri"/>
                  <a:cs typeface="Calibri"/>
                  <a:sym typeface="Calibri"/>
                </a:endParaRPr>
              </a:p>
            </p:txBody>
          </p:sp>
          <p:sp>
            <p:nvSpPr>
              <p:cNvPr id="992" name="Google Shape;992;g2e2c01276ed_0_1626"/>
              <p:cNvSpPr/>
              <p:nvPr/>
            </p:nvSpPr>
            <p:spPr>
              <a:xfrm>
                <a:off x="1689463" y="3429000"/>
                <a:ext cx="493500" cy="3678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3" name="Google Shape;993;g2e2c01276ed_0_1626"/>
              <p:cNvSpPr/>
              <p:nvPr/>
            </p:nvSpPr>
            <p:spPr>
              <a:xfrm>
                <a:off x="3734487" y="3429000"/>
                <a:ext cx="493500" cy="3678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4" name="Google Shape;994;g2e2c01276ed_0_1626"/>
              <p:cNvSpPr/>
              <p:nvPr/>
            </p:nvSpPr>
            <p:spPr>
              <a:xfrm>
                <a:off x="5660574" y="3429000"/>
                <a:ext cx="493500" cy="3678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5" name="Google Shape;995;g2e2c01276ed_0_1626"/>
              <p:cNvSpPr/>
              <p:nvPr/>
            </p:nvSpPr>
            <p:spPr>
              <a:xfrm>
                <a:off x="7630892" y="3429000"/>
                <a:ext cx="493500" cy="3678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6" name="Google Shape;996;g2e2c01276ed_0_1626"/>
              <p:cNvSpPr/>
              <p:nvPr/>
            </p:nvSpPr>
            <p:spPr>
              <a:xfrm>
                <a:off x="9638213" y="3423262"/>
                <a:ext cx="493500" cy="3678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97" name="Google Shape;997;g2e2c01276ed_0_1626"/>
            <p:cNvPicPr preferRelativeResize="0"/>
            <p:nvPr/>
          </p:nvPicPr>
          <p:blipFill rotWithShape="1">
            <a:blip r:embed="rId3">
              <a:alphaModFix/>
            </a:blip>
            <a:srcRect/>
            <a:stretch/>
          </p:blipFill>
          <p:spPr>
            <a:xfrm>
              <a:off x="256224" y="2255835"/>
              <a:ext cx="1427197" cy="1070398"/>
            </a:xfrm>
            <a:prstGeom prst="rect">
              <a:avLst/>
            </a:prstGeom>
            <a:noFill/>
            <a:ln>
              <a:noFill/>
            </a:ln>
          </p:spPr>
        </p:pic>
        <p:pic>
          <p:nvPicPr>
            <p:cNvPr id="998" name="Google Shape;998;g2e2c01276ed_0_1626" descr="| Shutterstock"/>
            <p:cNvPicPr preferRelativeResize="0"/>
            <p:nvPr/>
          </p:nvPicPr>
          <p:blipFill rotWithShape="1">
            <a:blip r:embed="rId4">
              <a:alphaModFix/>
            </a:blip>
            <a:srcRect/>
            <a:stretch/>
          </p:blipFill>
          <p:spPr>
            <a:xfrm>
              <a:off x="261258" y="4540930"/>
              <a:ext cx="1394969" cy="785897"/>
            </a:xfrm>
            <a:prstGeom prst="rect">
              <a:avLst/>
            </a:prstGeom>
            <a:noFill/>
            <a:ln>
              <a:noFill/>
            </a:ln>
          </p:spPr>
        </p:pic>
        <p:pic>
          <p:nvPicPr>
            <p:cNvPr id="999" name="Google Shape;999;g2e2c01276ed_0_1626" descr="Flat vector illustration of group of people doing group discussion.  Suitable for design element of a forum, seminar, and political debate.  4440170 Vector Art at Vecteezy"/>
            <p:cNvPicPr preferRelativeResize="0"/>
            <p:nvPr/>
          </p:nvPicPr>
          <p:blipFill rotWithShape="1">
            <a:blip r:embed="rId5">
              <a:alphaModFix/>
            </a:blip>
            <a:srcRect l="10601" r="7599"/>
            <a:stretch/>
          </p:blipFill>
          <p:spPr>
            <a:xfrm>
              <a:off x="2618803" y="4648127"/>
              <a:ext cx="613891" cy="564888"/>
            </a:xfrm>
            <a:prstGeom prst="rect">
              <a:avLst/>
            </a:prstGeom>
            <a:noFill/>
            <a:ln>
              <a:noFill/>
            </a:ln>
          </p:spPr>
        </p:pic>
        <p:pic>
          <p:nvPicPr>
            <p:cNvPr id="1000" name="Google Shape;1000;g2e2c01276ed_0_1626" descr="Science Experiment Kits Primary School Optical Experiment Box Teaching Aids  For Children - Buy Science Experiment,Optical Experiment Box,Laboratory  Equipment Product on Alibaba.com"/>
            <p:cNvPicPr preferRelativeResize="0"/>
            <p:nvPr/>
          </p:nvPicPr>
          <p:blipFill rotWithShape="1">
            <a:blip r:embed="rId6">
              <a:alphaModFix/>
            </a:blip>
            <a:srcRect/>
            <a:stretch/>
          </p:blipFill>
          <p:spPr>
            <a:xfrm>
              <a:off x="6706498" y="4702837"/>
              <a:ext cx="613891" cy="564888"/>
            </a:xfrm>
            <a:prstGeom prst="rect">
              <a:avLst/>
            </a:prstGeom>
            <a:noFill/>
            <a:ln>
              <a:noFill/>
            </a:ln>
          </p:spPr>
        </p:pic>
        <p:pic>
          <p:nvPicPr>
            <p:cNvPr id="1001" name="Google Shape;1001;g2e2c01276ed_0_1626" descr="Learn How Content Marketing Can Generate Leads and Sales for Your Markham  and Toronto Area Business : Insiteful Solutions"/>
            <p:cNvPicPr preferRelativeResize="0"/>
            <p:nvPr/>
          </p:nvPicPr>
          <p:blipFill rotWithShape="1">
            <a:blip r:embed="rId7">
              <a:alphaModFix/>
            </a:blip>
            <a:srcRect/>
            <a:stretch/>
          </p:blipFill>
          <p:spPr>
            <a:xfrm>
              <a:off x="8868631" y="4648127"/>
              <a:ext cx="745280" cy="731759"/>
            </a:xfrm>
            <a:prstGeom prst="rect">
              <a:avLst/>
            </a:prstGeom>
            <a:noFill/>
            <a:ln>
              <a:noFill/>
            </a:ln>
          </p:spPr>
        </p:pic>
        <p:pic>
          <p:nvPicPr>
            <p:cNvPr id="1002" name="Google Shape;1002;g2e2c01276ed_0_1626" descr="Action of a Thin Converging Lens | Definition, Examples, Diagrams"/>
            <p:cNvPicPr preferRelativeResize="0"/>
            <p:nvPr/>
          </p:nvPicPr>
          <p:blipFill rotWithShape="1">
            <a:blip r:embed="rId8">
              <a:alphaModFix/>
            </a:blip>
            <a:srcRect b="52102"/>
            <a:stretch/>
          </p:blipFill>
          <p:spPr>
            <a:xfrm>
              <a:off x="4276346" y="4648127"/>
              <a:ext cx="1597688" cy="678700"/>
            </a:xfrm>
            <a:prstGeom prst="rect">
              <a:avLst/>
            </a:prstGeom>
            <a:noFill/>
            <a:ln>
              <a:noFill/>
            </a:ln>
          </p:spPr>
        </p:pic>
        <p:pic>
          <p:nvPicPr>
            <p:cNvPr id="1003" name="Google Shape;1003;g2e2c01276ed_0_1626" descr="Artificial intelligence with human brain shape and gears Stock-Illustration  | Adobe Stock"/>
            <p:cNvPicPr preferRelativeResize="0"/>
            <p:nvPr/>
          </p:nvPicPr>
          <p:blipFill rotWithShape="1">
            <a:blip r:embed="rId9">
              <a:alphaModFix/>
            </a:blip>
            <a:srcRect/>
            <a:stretch/>
          </p:blipFill>
          <p:spPr>
            <a:xfrm>
              <a:off x="10810772" y="4754032"/>
              <a:ext cx="702763" cy="564888"/>
            </a:xfrm>
            <a:prstGeom prst="rect">
              <a:avLst/>
            </a:prstGeom>
            <a:noFill/>
            <a:ln>
              <a:noFill/>
            </a:ln>
          </p:spPr>
        </p:pic>
      </p:grpSp>
      <p:pic>
        <p:nvPicPr>
          <p:cNvPr id="3" name="Google Shape;329;p44">
            <a:extLst>
              <a:ext uri="{FF2B5EF4-FFF2-40B4-BE49-F238E27FC236}">
                <a16:creationId xmlns:a16="http://schemas.microsoft.com/office/drawing/2014/main" id="{D13249DE-2167-F0A5-E224-BF2D93A5BB35}"/>
              </a:ext>
            </a:extLst>
          </p:cNvPr>
          <p:cNvPicPr preferRelativeResize="0"/>
          <p:nvPr/>
        </p:nvPicPr>
        <p:blipFill>
          <a:blip r:embed="rId10">
            <a:alphaModFix/>
          </a:blip>
          <a:stretch>
            <a:fillRect/>
          </a:stretch>
        </p:blipFill>
        <p:spPr>
          <a:xfrm>
            <a:off x="9342001" y="412267"/>
            <a:ext cx="2619804" cy="990501"/>
          </a:xfrm>
          <a:prstGeom prst="rect">
            <a:avLst/>
          </a:prstGeom>
          <a:noFill/>
          <a:ln>
            <a:noFill/>
          </a:ln>
        </p:spPr>
      </p:pic>
    </p:spTree>
    <p:extLst>
      <p:ext uri="{BB962C8B-B14F-4D97-AF65-F5344CB8AC3E}">
        <p14:creationId xmlns:p14="http://schemas.microsoft.com/office/powerpoint/2010/main" val="207625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g2e2c01276ed_0_165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16" name="Google Shape;1016;g2e2c01276ed_0_1650"/>
          <p:cNvPicPr preferRelativeResize="0"/>
          <p:nvPr/>
        </p:nvPicPr>
        <p:blipFill rotWithShape="1">
          <a:blip r:embed="rId3">
            <a:alphaModFix/>
          </a:blip>
          <a:srcRect t="29238" b="9373"/>
          <a:stretch/>
        </p:blipFill>
        <p:spPr>
          <a:xfrm>
            <a:off x="4883025" y="10"/>
            <a:ext cx="7308975" cy="3364992"/>
          </a:xfrm>
          <a:custGeom>
            <a:avLst/>
            <a:gdLst/>
            <a:ahLst/>
            <a:cxnLst/>
            <a:rect l="l" t="t" r="r" b="b"/>
            <a:pathLst>
              <a:path w="7308975" h="3364992" extrusionOk="0">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ln>
            <a:noFill/>
          </a:ln>
        </p:spPr>
      </p:pic>
      <p:sp>
        <p:nvSpPr>
          <p:cNvPr id="1018" name="Google Shape;1018;g2e2c01276ed_0_1650"/>
          <p:cNvSpPr/>
          <p:nvPr/>
        </p:nvSpPr>
        <p:spPr>
          <a:xfrm>
            <a:off x="0" y="0"/>
            <a:ext cx="6096001"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19" name="Google Shape;1019;g2e2c01276ed_0_1650"/>
          <p:cNvSpPr/>
          <p:nvPr/>
        </p:nvSpPr>
        <p:spPr>
          <a:xfrm>
            <a:off x="1" y="0"/>
            <a:ext cx="6087332"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0" name="Google Shape;1020;g2e2c01276ed_0_1650"/>
          <p:cNvSpPr txBox="1">
            <a:spLocks noGrp="1"/>
          </p:cNvSpPr>
          <p:nvPr>
            <p:ph type="title"/>
          </p:nvPr>
        </p:nvSpPr>
        <p:spPr>
          <a:xfrm>
            <a:off x="448056" y="859536"/>
            <a:ext cx="4832700" cy="124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i="0" u="none" strike="noStrike">
                <a:solidFill>
                  <a:schemeClr val="dk1"/>
                </a:solidFill>
                <a:latin typeface="Calibri"/>
                <a:ea typeface="Calibri"/>
                <a:cs typeface="Calibri"/>
                <a:sym typeface="Calibri"/>
              </a:rPr>
              <a:t>Problema kylanti iš konteksto</a:t>
            </a:r>
            <a:r>
              <a:rPr lang="en-US" sz="3200" i="0" u="none" strike="noStrike">
                <a:solidFill>
                  <a:schemeClr val="dk1"/>
                </a:solidFill>
                <a:latin typeface="Calibri"/>
                <a:ea typeface="Calibri"/>
                <a:cs typeface="Calibri"/>
                <a:sym typeface="Calibri"/>
              </a:rPr>
              <a:t>  - prielaida mokinių aktyvumui skatinti</a:t>
            </a:r>
            <a:endParaRPr sz="3200">
              <a:solidFill>
                <a:schemeClr val="dk1"/>
              </a:solidFill>
              <a:latin typeface="Calibri"/>
              <a:ea typeface="Calibri"/>
              <a:cs typeface="Calibri"/>
              <a:sym typeface="Calibri"/>
            </a:endParaRPr>
          </a:p>
        </p:txBody>
      </p:sp>
      <p:sp>
        <p:nvSpPr>
          <p:cNvPr id="1021" name="Google Shape;1021;g2e2c01276ed_0_1650"/>
          <p:cNvSpPr/>
          <p:nvPr/>
        </p:nvSpPr>
        <p:spPr>
          <a:xfrm>
            <a:off x="0" y="1152144"/>
            <a:ext cx="128100" cy="65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2" name="Google Shape;1022;g2e2c01276ed_0_1650"/>
          <p:cNvSpPr/>
          <p:nvPr/>
        </p:nvSpPr>
        <p:spPr>
          <a:xfrm>
            <a:off x="449544" y="2194560"/>
            <a:ext cx="4892100" cy="18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3" name="Google Shape;1023;g2e2c01276ed_0_1650"/>
          <p:cNvSpPr/>
          <p:nvPr/>
        </p:nvSpPr>
        <p:spPr>
          <a:xfrm>
            <a:off x="449544" y="2194560"/>
            <a:ext cx="4892100" cy="18300"/>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4" name="Google Shape;1024;g2e2c01276ed_0_1650"/>
          <p:cNvSpPr txBox="1"/>
          <p:nvPr/>
        </p:nvSpPr>
        <p:spPr>
          <a:xfrm>
            <a:off x="448055" y="3007520"/>
            <a:ext cx="4832700" cy="23643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Žinote, buvo geras, už akvariumo iš dešinės pusės įėję žmonės staiga dingsta ir pradeda eiti iš kairės pusės... 😀</a:t>
            </a: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20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Tai, galvojame, stebuklas! 🙃 </a:t>
            </a:r>
            <a:br>
              <a:rPr lang="en-US" sz="2400" b="0" i="0" u="none" strike="noStrike" cap="none">
                <a:solidFill>
                  <a:schemeClr val="dk1"/>
                </a:solidFill>
                <a:latin typeface="Calibri"/>
                <a:ea typeface="Calibri"/>
                <a:cs typeface="Calibri"/>
                <a:sym typeface="Calibri"/>
              </a:rPr>
            </a:br>
            <a:endParaRPr sz="2400" b="0" i="0" u="none" strike="noStrike" cap="none">
              <a:solidFill>
                <a:schemeClr val="dk1"/>
              </a:solidFill>
              <a:latin typeface="Calibri"/>
              <a:ea typeface="Calibri"/>
              <a:cs typeface="Calibri"/>
              <a:sym typeface="Calibri"/>
            </a:endParaRPr>
          </a:p>
        </p:txBody>
      </p:sp>
      <p:sp>
        <p:nvSpPr>
          <p:cNvPr id="1025" name="Google Shape;1025;g2e2c01276ed_0_1650"/>
          <p:cNvSpPr txBox="1"/>
          <p:nvPr/>
        </p:nvSpPr>
        <p:spPr>
          <a:xfrm>
            <a:off x="128016" y="5523228"/>
            <a:ext cx="6105600" cy="687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Draugai juokavo ar sakė tiesą?</a:t>
            </a:r>
            <a:br>
              <a:rPr lang="en-US" sz="1100" b="0" i="0" u="none" strike="noStrike" cap="none">
                <a:solidFill>
                  <a:schemeClr val="dk1"/>
                </a:solidFill>
                <a:latin typeface="Calibri"/>
                <a:ea typeface="Calibri"/>
                <a:cs typeface="Calibri"/>
                <a:sym typeface="Calibri"/>
              </a:rPr>
            </a:br>
            <a:endParaRPr sz="1100" b="0" i="0" u="none" strike="noStrike" cap="none">
              <a:solidFill>
                <a:schemeClr val="dk1"/>
              </a:solidFill>
              <a:latin typeface="Calibri"/>
              <a:ea typeface="Calibri"/>
              <a:cs typeface="Calibri"/>
              <a:sym typeface="Calibri"/>
            </a:endParaRPr>
          </a:p>
        </p:txBody>
      </p:sp>
      <p:sp>
        <p:nvSpPr>
          <p:cNvPr id="2" name="Google Shape;986;g2e2c01276ed_0_1626">
            <a:extLst>
              <a:ext uri="{FF2B5EF4-FFF2-40B4-BE49-F238E27FC236}">
                <a16:creationId xmlns:a16="http://schemas.microsoft.com/office/drawing/2014/main" id="{5FA7BE7F-8D83-6EBF-7169-A28DF63F59F7}"/>
              </a:ext>
            </a:extLst>
          </p:cNvPr>
          <p:cNvSpPr/>
          <p:nvPr/>
        </p:nvSpPr>
        <p:spPr>
          <a:xfrm>
            <a:off x="-8667" y="2745"/>
            <a:ext cx="4052766" cy="64412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a:solidFill>
                  <a:schemeClr val="lt1"/>
                </a:solidFill>
                <a:latin typeface="Calibri"/>
                <a:ea typeface="Calibri"/>
                <a:cs typeface="Calibri"/>
                <a:sym typeface="Calibri"/>
              </a:rPr>
              <a:t>1. </a:t>
            </a:r>
            <a:r>
              <a:rPr lang="en-US" sz="2400" b="0" i="0" u="none" strike="noStrike" cap="none" dirty="0" err="1">
                <a:solidFill>
                  <a:schemeClr val="lt1"/>
                </a:solidFill>
                <a:latin typeface="Calibri"/>
                <a:ea typeface="Calibri"/>
                <a:cs typeface="Calibri"/>
                <a:sym typeface="Calibri"/>
              </a:rPr>
              <a:t>Problema</a:t>
            </a:r>
            <a:endParaRPr sz="2400" b="0" i="0" u="none" strike="noStrike" cap="none" dirty="0">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7F3861B4-877A-721C-F243-434A03D26B52}"/>
              </a:ext>
            </a:extLst>
          </p:cNvPr>
          <p:cNvPicPr>
            <a:picLocks noChangeAspect="1"/>
          </p:cNvPicPr>
          <p:nvPr/>
        </p:nvPicPr>
        <p:blipFill>
          <a:blip r:embed="rId4"/>
          <a:stretch>
            <a:fillRect/>
          </a:stretch>
        </p:blipFill>
        <p:spPr>
          <a:xfrm>
            <a:off x="5930057" y="2579654"/>
            <a:ext cx="6261942" cy="4278346"/>
          </a:xfrm>
          <a:prstGeom prst="rect">
            <a:avLst/>
          </a:prstGeom>
        </p:spPr>
      </p:pic>
    </p:spTree>
    <p:extLst>
      <p:ext uri="{BB962C8B-B14F-4D97-AF65-F5344CB8AC3E}">
        <p14:creationId xmlns:p14="http://schemas.microsoft.com/office/powerpoint/2010/main" val="368813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g2e2c01276ed_0_1664"/>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2" name="Google Shape;1032;g2e2c01276ed_0_1664"/>
          <p:cNvSpPr txBox="1">
            <a:spLocks noGrp="1"/>
          </p:cNvSpPr>
          <p:nvPr>
            <p:ph type="title"/>
          </p:nvPr>
        </p:nvSpPr>
        <p:spPr>
          <a:xfrm>
            <a:off x="7109176" y="1522066"/>
            <a:ext cx="4596027" cy="1605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400"/>
              <a:buFont typeface="Calibri"/>
              <a:buNone/>
            </a:pPr>
            <a:r>
              <a:rPr lang="en-US" sz="3400" b="1" i="0" u="none" strike="noStrike" dirty="0" err="1"/>
              <a:t>Kognityvinis</a:t>
            </a:r>
            <a:r>
              <a:rPr lang="en-US" sz="3400" b="1" i="0" u="none" strike="noStrike" dirty="0"/>
              <a:t> </a:t>
            </a:r>
            <a:r>
              <a:rPr lang="en-US" sz="3400" b="1" i="0" u="none" strike="noStrike" dirty="0" err="1"/>
              <a:t>konfliktas</a:t>
            </a:r>
            <a:r>
              <a:rPr lang="en-US" sz="3400" b="1" i="0" u="none" strike="noStrike" dirty="0"/>
              <a:t> </a:t>
            </a:r>
            <a:r>
              <a:rPr lang="en-US" sz="3400" i="0" u="none" strike="noStrike" dirty="0"/>
              <a:t>- </a:t>
            </a:r>
            <a:r>
              <a:rPr lang="en-US" sz="3400" i="0" u="none" strike="noStrike" dirty="0" err="1"/>
              <a:t>paskata</a:t>
            </a:r>
            <a:r>
              <a:rPr lang="en-US" sz="3400" i="0" u="none" strike="noStrike" dirty="0"/>
              <a:t> </a:t>
            </a:r>
            <a:r>
              <a:rPr lang="en-US" sz="3400" i="0" u="none" strike="noStrike" dirty="0" err="1"/>
              <a:t>mąstyti</a:t>
            </a:r>
            <a:r>
              <a:rPr lang="en-US" sz="3400" i="0" u="none" strike="noStrike" dirty="0"/>
              <a:t> </a:t>
            </a:r>
            <a:r>
              <a:rPr lang="en-US" sz="3400" i="0" u="none" strike="noStrike" dirty="0" err="1"/>
              <a:t>ir</a:t>
            </a:r>
            <a:r>
              <a:rPr lang="en-US" sz="3400" i="0" u="none" strike="noStrike" dirty="0"/>
              <a:t> </a:t>
            </a:r>
            <a:r>
              <a:rPr lang="en-US" sz="3400" i="0" u="none" strike="noStrike" dirty="0" err="1"/>
              <a:t>bendradarbiauti</a:t>
            </a:r>
            <a:endParaRPr sz="3400" dirty="0"/>
          </a:p>
        </p:txBody>
      </p:sp>
      <p:sp>
        <p:nvSpPr>
          <p:cNvPr id="1033" name="Google Shape;1033;g2e2c01276ed_0_1664"/>
          <p:cNvSpPr txBox="1"/>
          <p:nvPr/>
        </p:nvSpPr>
        <p:spPr>
          <a:xfrm>
            <a:off x="7109176" y="3622643"/>
            <a:ext cx="4935389" cy="22860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600"/>
              <a:buFont typeface="Arial"/>
              <a:buNone/>
            </a:pPr>
            <a:r>
              <a:rPr lang="en-US" sz="4600" b="0" i="0" u="none" strike="noStrike" cap="none" dirty="0" err="1">
                <a:solidFill>
                  <a:schemeClr val="dk1"/>
                </a:solidFill>
                <a:latin typeface="Calibri"/>
                <a:ea typeface="Calibri"/>
                <a:cs typeface="Calibri"/>
                <a:sym typeface="Calibri"/>
              </a:rPr>
              <a:t>Draugai</a:t>
            </a:r>
            <a:r>
              <a:rPr lang="en-US" sz="4600" b="0" i="0" u="none" strike="noStrike" cap="none" dirty="0">
                <a:solidFill>
                  <a:schemeClr val="dk1"/>
                </a:solidFill>
                <a:latin typeface="Calibri"/>
                <a:ea typeface="Calibri"/>
                <a:cs typeface="Calibri"/>
                <a:sym typeface="Calibri"/>
              </a:rPr>
              <a:t> </a:t>
            </a:r>
            <a:r>
              <a:rPr lang="en-US" sz="4600" b="0" i="0" u="none" strike="noStrike" cap="none" dirty="0" err="1">
                <a:solidFill>
                  <a:schemeClr val="dk1"/>
                </a:solidFill>
                <a:latin typeface="Calibri"/>
                <a:ea typeface="Calibri"/>
                <a:cs typeface="Calibri"/>
                <a:sym typeface="Calibri"/>
              </a:rPr>
              <a:t>juokavo</a:t>
            </a:r>
            <a:r>
              <a:rPr lang="en-US" sz="4600" b="0" i="0" u="none" strike="noStrike" cap="none" dirty="0">
                <a:solidFill>
                  <a:schemeClr val="dk1"/>
                </a:solidFill>
                <a:latin typeface="Calibri"/>
                <a:ea typeface="Calibri"/>
                <a:cs typeface="Calibri"/>
                <a:sym typeface="Calibri"/>
              </a:rPr>
              <a:t> </a:t>
            </a:r>
            <a:r>
              <a:rPr lang="en-US" sz="4600" b="0" i="0" u="none" strike="noStrike" cap="none" dirty="0" err="1">
                <a:solidFill>
                  <a:schemeClr val="dk1"/>
                </a:solidFill>
                <a:latin typeface="Calibri"/>
                <a:ea typeface="Calibri"/>
                <a:cs typeface="Calibri"/>
                <a:sym typeface="Calibri"/>
              </a:rPr>
              <a:t>ar</a:t>
            </a:r>
            <a:r>
              <a:rPr lang="en-US" sz="4600" b="0" i="0" u="none" strike="noStrike" cap="none" dirty="0">
                <a:solidFill>
                  <a:schemeClr val="dk1"/>
                </a:solidFill>
                <a:latin typeface="Calibri"/>
                <a:ea typeface="Calibri"/>
                <a:cs typeface="Calibri"/>
                <a:sym typeface="Calibri"/>
              </a:rPr>
              <a:t> </a:t>
            </a:r>
            <a:r>
              <a:rPr lang="en-US" sz="4600" b="0" i="0" u="none" strike="noStrike" cap="none" dirty="0" err="1">
                <a:solidFill>
                  <a:schemeClr val="dk1"/>
                </a:solidFill>
                <a:latin typeface="Calibri"/>
                <a:ea typeface="Calibri"/>
                <a:cs typeface="Calibri"/>
                <a:sym typeface="Calibri"/>
              </a:rPr>
              <a:t>sakė</a:t>
            </a:r>
            <a:r>
              <a:rPr lang="en-US" sz="4600" b="0" i="0" u="none" strike="noStrike" cap="none" dirty="0">
                <a:solidFill>
                  <a:schemeClr val="dk1"/>
                </a:solidFill>
                <a:latin typeface="Calibri"/>
                <a:ea typeface="Calibri"/>
                <a:cs typeface="Calibri"/>
                <a:sym typeface="Calibri"/>
              </a:rPr>
              <a:t> </a:t>
            </a:r>
            <a:r>
              <a:rPr lang="en-US" sz="4600" b="0" i="0" u="none" strike="noStrike" cap="none" dirty="0" err="1">
                <a:solidFill>
                  <a:schemeClr val="dk1"/>
                </a:solidFill>
                <a:latin typeface="Calibri"/>
                <a:ea typeface="Calibri"/>
                <a:cs typeface="Calibri"/>
                <a:sym typeface="Calibri"/>
              </a:rPr>
              <a:t>tiesą</a:t>
            </a:r>
            <a:r>
              <a:rPr lang="en-US" sz="4600" b="0" i="0" u="none" strike="noStrike" cap="none" dirty="0">
                <a:solidFill>
                  <a:schemeClr val="dk1"/>
                </a:solidFill>
                <a:latin typeface="Calibri"/>
                <a:ea typeface="Calibri"/>
                <a:cs typeface="Calibri"/>
                <a:sym typeface="Calibri"/>
              </a:rPr>
              <a:t>?</a:t>
            </a:r>
            <a:br>
              <a:rPr lang="en-US" sz="1700" b="0" i="0" u="none" strike="noStrike" cap="none" dirty="0">
                <a:solidFill>
                  <a:schemeClr val="dk1"/>
                </a:solidFill>
                <a:latin typeface="Calibri"/>
                <a:ea typeface="Calibri"/>
                <a:cs typeface="Calibri"/>
                <a:sym typeface="Calibri"/>
              </a:rPr>
            </a:br>
            <a:endParaRPr sz="1700" b="0" i="0" u="none" strike="noStrike" cap="none" dirty="0">
              <a:solidFill>
                <a:schemeClr val="dk1"/>
              </a:solidFill>
              <a:latin typeface="Calibri"/>
              <a:ea typeface="Calibri"/>
              <a:cs typeface="Calibri"/>
              <a:sym typeface="Calibri"/>
            </a:endParaRPr>
          </a:p>
        </p:txBody>
      </p:sp>
      <p:pic>
        <p:nvPicPr>
          <p:cNvPr id="2" name="Google Shape;718;g2e2c01276ed_0_143" descr="Screen Shot 05-06-15 at 07.45 AM.PNG">
            <a:hlinkClick r:id="rId3"/>
            <a:extLst>
              <a:ext uri="{FF2B5EF4-FFF2-40B4-BE49-F238E27FC236}">
                <a16:creationId xmlns:a16="http://schemas.microsoft.com/office/drawing/2014/main" id="{72DC6B69-9663-DD4F-6B14-D6310C28C182}"/>
              </a:ext>
            </a:extLst>
          </p:cNvPr>
          <p:cNvPicPr preferRelativeResize="0"/>
          <p:nvPr/>
        </p:nvPicPr>
        <p:blipFill rotWithShape="1">
          <a:blip r:embed="rId4">
            <a:alphaModFix/>
          </a:blip>
          <a:srcRect l="2459" t="2242" r="3512" b="24036"/>
          <a:stretch/>
        </p:blipFill>
        <p:spPr>
          <a:xfrm>
            <a:off x="0" y="141402"/>
            <a:ext cx="6870000" cy="6716598"/>
          </a:xfrm>
          <a:prstGeom prst="rect">
            <a:avLst/>
          </a:prstGeom>
          <a:noFill/>
          <a:ln>
            <a:noFill/>
          </a:ln>
        </p:spPr>
      </p:pic>
      <p:pic>
        <p:nvPicPr>
          <p:cNvPr id="3" name="Google Shape;56;p13">
            <a:extLst>
              <a:ext uri="{FF2B5EF4-FFF2-40B4-BE49-F238E27FC236}">
                <a16:creationId xmlns:a16="http://schemas.microsoft.com/office/drawing/2014/main" id="{9231940B-AD0D-581A-11B6-9B73833986EA}"/>
              </a:ext>
            </a:extLst>
          </p:cNvPr>
          <p:cNvPicPr preferRelativeResize="0"/>
          <p:nvPr/>
        </p:nvPicPr>
        <p:blipFill>
          <a:blip r:embed="rId5">
            <a:alphaModFix/>
          </a:blip>
          <a:stretch>
            <a:fillRect/>
          </a:stretch>
        </p:blipFill>
        <p:spPr>
          <a:xfrm>
            <a:off x="9407951" y="341837"/>
            <a:ext cx="2515853" cy="911928"/>
          </a:xfrm>
          <a:prstGeom prst="rect">
            <a:avLst/>
          </a:prstGeom>
          <a:noFill/>
          <a:ln>
            <a:noFill/>
          </a:ln>
        </p:spPr>
      </p:pic>
    </p:spTree>
    <p:extLst>
      <p:ext uri="{BB962C8B-B14F-4D97-AF65-F5344CB8AC3E}">
        <p14:creationId xmlns:p14="http://schemas.microsoft.com/office/powerpoint/2010/main" val="2546325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2B9B24-77F7-6C5F-4FB3-1629C32059FC}"/>
              </a:ext>
            </a:extLst>
          </p:cNvPr>
          <p:cNvSpPr>
            <a:spLocks noGrp="1"/>
          </p:cNvSpPr>
          <p:nvPr>
            <p:ph type="body" idx="1"/>
          </p:nvPr>
        </p:nvSpPr>
        <p:spPr>
          <a:xfrm>
            <a:off x="215513" y="292631"/>
            <a:ext cx="9159599" cy="4351338"/>
          </a:xfrm>
        </p:spPr>
        <p:txBody>
          <a:bodyPr>
            <a:normAutofit/>
          </a:bodyPr>
          <a:lstStyle/>
          <a:p>
            <a:r>
              <a:rPr lang="lt-LT" sz="3200" b="0" i="0" u="none" strike="noStrike" baseline="0" dirty="0">
                <a:solidFill>
                  <a:srgbClr val="000000"/>
                </a:solidFill>
                <a:latin typeface="Times New Roman" panose="02020603050405020304" pitchFamily="18" charset="0"/>
              </a:rPr>
              <a:t>PM sudarančių pagrindinių komponentų grupes sieja apdorojimo komponentas – </a:t>
            </a:r>
            <a:r>
              <a:rPr lang="lt-LT" sz="3200" b="1" i="0" u="none" strike="noStrike" baseline="0" dirty="0">
                <a:solidFill>
                  <a:srgbClr val="000000"/>
                </a:solidFill>
                <a:latin typeface="Times New Roman" panose="02020603050405020304" pitchFamily="18" charset="0"/>
              </a:rPr>
              <a:t>mąstymas viso mokymosi proceso metu</a:t>
            </a:r>
            <a:r>
              <a:rPr lang="lt-LT" sz="3200" b="0" i="0" u="none" strike="noStrike" baseline="0" dirty="0">
                <a:solidFill>
                  <a:srgbClr val="000000"/>
                </a:solidFill>
                <a:latin typeface="Times New Roman" panose="02020603050405020304" pitchFamily="18" charset="0"/>
              </a:rPr>
              <a:t>. </a:t>
            </a:r>
            <a:endParaRPr lang="en-US" sz="4400" dirty="0"/>
          </a:p>
        </p:txBody>
      </p:sp>
      <p:grpSp>
        <p:nvGrpSpPr>
          <p:cNvPr id="8" name="Group 7">
            <a:extLst>
              <a:ext uri="{FF2B5EF4-FFF2-40B4-BE49-F238E27FC236}">
                <a16:creationId xmlns:a16="http://schemas.microsoft.com/office/drawing/2014/main" id="{0C523C3C-C10E-1C4B-6BB9-9BB4B20AE479}"/>
              </a:ext>
            </a:extLst>
          </p:cNvPr>
          <p:cNvGrpSpPr/>
          <p:nvPr/>
        </p:nvGrpSpPr>
        <p:grpSpPr>
          <a:xfrm>
            <a:off x="2073259" y="1980335"/>
            <a:ext cx="7162376" cy="4141561"/>
            <a:chOff x="2294322" y="2573188"/>
            <a:chExt cx="7162376" cy="4141561"/>
          </a:xfrm>
        </p:grpSpPr>
        <p:pic>
          <p:nvPicPr>
            <p:cNvPr id="6" name="Picture 5">
              <a:extLst>
                <a:ext uri="{FF2B5EF4-FFF2-40B4-BE49-F238E27FC236}">
                  <a16:creationId xmlns:a16="http://schemas.microsoft.com/office/drawing/2014/main" id="{CBBDB359-EA2F-E6C3-5571-E61E91E2276E}"/>
                </a:ext>
              </a:extLst>
            </p:cNvPr>
            <p:cNvPicPr>
              <a:picLocks noChangeAspect="1"/>
            </p:cNvPicPr>
            <p:nvPr/>
          </p:nvPicPr>
          <p:blipFill>
            <a:blip r:embed="rId2"/>
            <a:stretch>
              <a:fillRect/>
            </a:stretch>
          </p:blipFill>
          <p:spPr>
            <a:xfrm>
              <a:off x="2294322" y="2573188"/>
              <a:ext cx="7162376" cy="4141561"/>
            </a:xfrm>
            <a:prstGeom prst="rect">
              <a:avLst/>
            </a:prstGeom>
          </p:spPr>
        </p:pic>
        <p:sp>
          <p:nvSpPr>
            <p:cNvPr id="7" name="Oval 6">
              <a:extLst>
                <a:ext uri="{FF2B5EF4-FFF2-40B4-BE49-F238E27FC236}">
                  <a16:creationId xmlns:a16="http://schemas.microsoft.com/office/drawing/2014/main" id="{73F53909-4FED-A07B-F7FC-860C3E92DC1E}"/>
                </a:ext>
              </a:extLst>
            </p:cNvPr>
            <p:cNvSpPr/>
            <p:nvPr/>
          </p:nvSpPr>
          <p:spPr>
            <a:xfrm>
              <a:off x="5104561" y="3275764"/>
              <a:ext cx="1245996" cy="120580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oogle Shape;119;p22">
            <a:extLst>
              <a:ext uri="{FF2B5EF4-FFF2-40B4-BE49-F238E27FC236}">
                <a16:creationId xmlns:a16="http://schemas.microsoft.com/office/drawing/2014/main" id="{046B1E8B-B80E-F28B-B04A-8E47D39692FF}"/>
              </a:ext>
            </a:extLst>
          </p:cNvPr>
          <p:cNvPicPr preferRelativeResize="0"/>
          <p:nvPr/>
        </p:nvPicPr>
        <p:blipFill>
          <a:blip r:embed="rId3">
            <a:alphaModFix/>
          </a:blip>
          <a:stretch>
            <a:fillRect/>
          </a:stretch>
        </p:blipFill>
        <p:spPr>
          <a:xfrm>
            <a:off x="9332574" y="227251"/>
            <a:ext cx="2619804" cy="990501"/>
          </a:xfrm>
          <a:prstGeom prst="rect">
            <a:avLst/>
          </a:prstGeom>
          <a:noFill/>
          <a:ln>
            <a:noFill/>
          </a:ln>
        </p:spPr>
      </p:pic>
    </p:spTree>
    <p:extLst>
      <p:ext uri="{BB962C8B-B14F-4D97-AF65-F5344CB8AC3E}">
        <p14:creationId xmlns:p14="http://schemas.microsoft.com/office/powerpoint/2010/main" val="773847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g2e2c01276ed_0_167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9" name="Google Shape;1039;g2e2c01276ed_0_1671" descr="Como crear foros de discusión en una comunidad virtual"/>
          <p:cNvPicPr preferRelativeResize="0"/>
          <p:nvPr/>
        </p:nvPicPr>
        <p:blipFill rotWithShape="1">
          <a:blip r:embed="rId3">
            <a:alphaModFix/>
          </a:blip>
          <a:srcRect t="18347" b="12677"/>
          <a:stretch/>
        </p:blipFill>
        <p:spPr>
          <a:xfrm>
            <a:off x="4883025" y="10"/>
            <a:ext cx="7308975" cy="3364992"/>
          </a:xfrm>
          <a:custGeom>
            <a:avLst/>
            <a:gdLst/>
            <a:ahLst/>
            <a:cxnLst/>
            <a:rect l="l" t="t" r="r" b="b"/>
            <a:pathLst>
              <a:path w="7308975" h="3364992" extrusionOk="0">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ln>
            <a:noFill/>
          </a:ln>
        </p:spPr>
      </p:pic>
      <p:pic>
        <p:nvPicPr>
          <p:cNvPr id="1040" name="Google Shape;1040;g2e2c01276ed_0_1671" descr="Information Retrieval: how Search Engines retrieve Data - IONOS"/>
          <p:cNvPicPr preferRelativeResize="0"/>
          <p:nvPr/>
        </p:nvPicPr>
        <p:blipFill rotWithShape="1">
          <a:blip r:embed="rId4">
            <a:alphaModFix/>
          </a:blip>
          <a:srcRect b="12303"/>
          <a:stretch/>
        </p:blipFill>
        <p:spPr>
          <a:xfrm>
            <a:off x="4883025" y="3493008"/>
            <a:ext cx="7308975" cy="3364992"/>
          </a:xfrm>
          <a:custGeom>
            <a:avLst/>
            <a:gdLst/>
            <a:ahLst/>
            <a:cxnLst/>
            <a:rect l="l" t="t" r="r" b="b"/>
            <a:pathLst>
              <a:path w="7308975" h="3364992" extrusionOk="0">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ln>
            <a:noFill/>
          </a:ln>
        </p:spPr>
      </p:pic>
      <p:sp>
        <p:nvSpPr>
          <p:cNvPr id="1041" name="Google Shape;1041;g2e2c01276ed_0_1671"/>
          <p:cNvSpPr/>
          <p:nvPr/>
        </p:nvSpPr>
        <p:spPr>
          <a:xfrm>
            <a:off x="0" y="0"/>
            <a:ext cx="6096001"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2" name="Google Shape;1042;g2e2c01276ed_0_1671"/>
          <p:cNvSpPr/>
          <p:nvPr/>
        </p:nvSpPr>
        <p:spPr>
          <a:xfrm>
            <a:off x="1" y="0"/>
            <a:ext cx="6087332"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3" name="Google Shape;1043;g2e2c01276ed_0_1671"/>
          <p:cNvSpPr txBox="1">
            <a:spLocks noGrp="1"/>
          </p:cNvSpPr>
          <p:nvPr>
            <p:ph type="title"/>
          </p:nvPr>
        </p:nvSpPr>
        <p:spPr>
          <a:xfrm>
            <a:off x="438912" y="1524659"/>
            <a:ext cx="5019000" cy="2774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200" b="1" i="0" u="none" strike="noStrike">
                <a:solidFill>
                  <a:schemeClr val="dk1"/>
                </a:solidFill>
                <a:latin typeface="Calibri"/>
                <a:ea typeface="Calibri"/>
                <a:cs typeface="Calibri"/>
                <a:sym typeface="Calibri"/>
              </a:rPr>
              <a:t>Probleminiai klausimai </a:t>
            </a:r>
            <a:r>
              <a:rPr lang="en-US" sz="4200" i="0" u="none" strike="noStrike">
                <a:solidFill>
                  <a:schemeClr val="dk1"/>
                </a:solidFill>
                <a:latin typeface="Calibri"/>
                <a:ea typeface="Calibri"/>
                <a:cs typeface="Calibri"/>
                <a:sym typeface="Calibri"/>
              </a:rPr>
              <a:t>- paskata įvairialypės informacijos paieškai ir diskusijai</a:t>
            </a:r>
            <a:endParaRPr sz="4200">
              <a:solidFill>
                <a:schemeClr val="dk1"/>
              </a:solidFill>
              <a:latin typeface="Calibri"/>
              <a:ea typeface="Calibri"/>
              <a:cs typeface="Calibri"/>
              <a:sym typeface="Calibri"/>
            </a:endParaRPr>
          </a:p>
        </p:txBody>
      </p:sp>
      <p:sp>
        <p:nvSpPr>
          <p:cNvPr id="1044" name="Google Shape;1044;g2e2c01276ed_0_1671"/>
          <p:cNvSpPr/>
          <p:nvPr/>
        </p:nvSpPr>
        <p:spPr>
          <a:xfrm rot="5400000">
            <a:off x="767935" y="346833"/>
            <a:ext cx="146400" cy="70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venir"/>
              <a:ea typeface="Avenir"/>
              <a:cs typeface="Avenir"/>
              <a:sym typeface="Avenir"/>
            </a:endParaRPr>
          </a:p>
        </p:txBody>
      </p:sp>
      <p:sp>
        <p:nvSpPr>
          <p:cNvPr id="1045" name="Google Shape;1045;g2e2c01276ed_0_1671"/>
          <p:cNvSpPr/>
          <p:nvPr/>
        </p:nvSpPr>
        <p:spPr>
          <a:xfrm>
            <a:off x="489098" y="4461119"/>
            <a:ext cx="5019000" cy="18300"/>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 name="Google Shape;987;g2e2c01276ed_0_1626">
            <a:extLst>
              <a:ext uri="{FF2B5EF4-FFF2-40B4-BE49-F238E27FC236}">
                <a16:creationId xmlns:a16="http://schemas.microsoft.com/office/drawing/2014/main" id="{BCB970C1-CB34-6E9B-36F0-D5E3BA426334}"/>
              </a:ext>
            </a:extLst>
          </p:cNvPr>
          <p:cNvSpPr/>
          <p:nvPr/>
        </p:nvSpPr>
        <p:spPr>
          <a:xfrm>
            <a:off x="-32189" y="1"/>
            <a:ext cx="4311957" cy="7720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a:solidFill>
                  <a:schemeClr val="lt1"/>
                </a:solidFill>
                <a:latin typeface="Calibri"/>
                <a:ea typeface="Calibri"/>
                <a:cs typeface="Calibri"/>
                <a:sym typeface="Calibri"/>
              </a:rPr>
              <a:t>2. </a:t>
            </a:r>
            <a:r>
              <a:rPr lang="en-US" sz="2400" b="1" i="0" u="none" strike="noStrike" cap="none" dirty="0" err="1">
                <a:solidFill>
                  <a:schemeClr val="lt1"/>
                </a:solidFill>
                <a:latin typeface="Calibri"/>
                <a:ea typeface="Calibri"/>
                <a:cs typeface="Calibri"/>
                <a:sym typeface="Calibri"/>
              </a:rPr>
              <a:t>Idėja</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problemai</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spręsti</a:t>
            </a:r>
            <a:endParaRPr sz="2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6776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e2c01276ed_0_10"/>
          <p:cNvSpPr txBox="1">
            <a:spLocks noGrp="1"/>
          </p:cNvSpPr>
          <p:nvPr>
            <p:ph type="title"/>
          </p:nvPr>
        </p:nvSpPr>
        <p:spPr>
          <a:xfrm>
            <a:off x="2553562" y="1470926"/>
            <a:ext cx="6459328" cy="450582"/>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lt-LT" dirty="0"/>
              <a:t>Disertacinio tyrimo idėja</a:t>
            </a:r>
          </a:p>
        </p:txBody>
      </p:sp>
      <p:pic>
        <p:nvPicPr>
          <p:cNvPr id="253" name="Google Shape;253;g2e2c01276ed_0_10"/>
          <p:cNvPicPr preferRelativeResize="0"/>
          <p:nvPr/>
        </p:nvPicPr>
        <p:blipFill>
          <a:blip r:embed="rId3">
            <a:alphaModFix/>
          </a:blip>
          <a:stretch>
            <a:fillRect/>
          </a:stretch>
        </p:blipFill>
        <p:spPr>
          <a:xfrm>
            <a:off x="2158502" y="1995625"/>
            <a:ext cx="7249449" cy="4228824"/>
          </a:xfrm>
          <a:prstGeom prst="rect">
            <a:avLst/>
          </a:prstGeom>
          <a:noFill/>
          <a:ln>
            <a:noFill/>
          </a:ln>
        </p:spPr>
      </p:pic>
      <p:pic>
        <p:nvPicPr>
          <p:cNvPr id="2" name="Google Shape;56;p13">
            <a:extLst>
              <a:ext uri="{FF2B5EF4-FFF2-40B4-BE49-F238E27FC236}">
                <a16:creationId xmlns:a16="http://schemas.microsoft.com/office/drawing/2014/main" id="{02EAC617-7BA7-D152-70DA-1815D67BAA04}"/>
              </a:ext>
            </a:extLst>
          </p:cNvPr>
          <p:cNvPicPr preferRelativeResize="0"/>
          <p:nvPr/>
        </p:nvPicPr>
        <p:blipFill>
          <a:blip r:embed="rId4">
            <a:alphaModFix/>
          </a:blip>
          <a:stretch>
            <a:fillRect/>
          </a:stretch>
        </p:blipFill>
        <p:spPr>
          <a:xfrm>
            <a:off x="9407951" y="341837"/>
            <a:ext cx="2515853" cy="9119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41FD7F-8E54-A509-73D3-C3EFD196C869}"/>
              </a:ext>
            </a:extLst>
          </p:cNvPr>
          <p:cNvSpPr>
            <a:spLocks noGrp="1"/>
          </p:cNvSpPr>
          <p:nvPr>
            <p:ph type="body" idx="1"/>
          </p:nvPr>
        </p:nvSpPr>
        <p:spPr>
          <a:xfrm>
            <a:off x="506605" y="165597"/>
            <a:ext cx="10888982" cy="4351338"/>
          </a:xfrm>
        </p:spPr>
        <p:txBody>
          <a:bodyPr>
            <a:normAutofit/>
          </a:bodyPr>
          <a:lstStyle/>
          <a:p>
            <a:r>
              <a:rPr lang="lt-LT" sz="2400" b="0" i="0" u="none" strike="noStrike" baseline="0" dirty="0">
                <a:solidFill>
                  <a:srgbClr val="000000"/>
                </a:solidFill>
                <a:latin typeface="Times New Roman" panose="02020603050405020304" pitchFamily="18" charset="0"/>
              </a:rPr>
              <a:t>Veiklos, kurioje dominuoja mokytojas, ugdomosios sąveikos </a:t>
            </a:r>
            <a:r>
              <a:rPr lang="lt-LT" sz="2400" b="1" i="1" u="none" strike="noStrike" baseline="0" dirty="0">
                <a:solidFill>
                  <a:srgbClr val="000000"/>
                </a:solidFill>
                <a:latin typeface="Times New Roman" panose="02020603050405020304" pitchFamily="18" charset="0"/>
              </a:rPr>
              <a:t>mokytojas–mokinys </a:t>
            </a:r>
            <a:r>
              <a:rPr lang="lt-LT" sz="2400" b="1" i="0" u="none" strike="noStrike" baseline="0" dirty="0">
                <a:solidFill>
                  <a:srgbClr val="000000"/>
                </a:solidFill>
                <a:latin typeface="Times New Roman" panose="02020603050405020304" pitchFamily="18" charset="0"/>
              </a:rPr>
              <a:t>subkategorija </a:t>
            </a:r>
            <a:r>
              <a:rPr lang="lt-LT" sz="2400" b="1" i="1" u="none" strike="noStrike" baseline="0" dirty="0">
                <a:solidFill>
                  <a:srgbClr val="000000"/>
                </a:solidFill>
                <a:latin typeface="Times New Roman" panose="02020603050405020304" pitchFamily="18" charset="0"/>
              </a:rPr>
              <a:t>bendravimas ir bendradarbiavimas</a:t>
            </a:r>
            <a:r>
              <a:rPr lang="lt-LT" sz="2400" b="0" i="1" u="none" strike="noStrike" baseline="0" dirty="0">
                <a:solidFill>
                  <a:srgbClr val="000000"/>
                </a:solidFill>
                <a:latin typeface="Times New Roman" panose="02020603050405020304" pitchFamily="18" charset="0"/>
              </a:rPr>
              <a:t> </a:t>
            </a:r>
            <a:r>
              <a:rPr lang="lt-LT" sz="2400" b="0" i="0" u="none" strike="noStrike" baseline="0" dirty="0">
                <a:solidFill>
                  <a:srgbClr val="000000"/>
                </a:solidFill>
                <a:latin typeface="Times New Roman" panose="02020603050405020304" pitchFamily="18" charset="0"/>
              </a:rPr>
              <a:t>turi tiesiogines sąsajas su kognityvinių gebėjimų subkategorijomis – </a:t>
            </a:r>
            <a:r>
              <a:rPr lang="lt-LT" sz="2400" b="1" i="1" u="none" strike="noStrike" baseline="0" dirty="0">
                <a:solidFill>
                  <a:srgbClr val="000000"/>
                </a:solidFill>
                <a:latin typeface="Times New Roman" panose="02020603050405020304" pitchFamily="18" charset="0"/>
              </a:rPr>
              <a:t>problemos analize, duomenų rinkimu, išteklių valdymu </a:t>
            </a:r>
            <a:r>
              <a:rPr lang="lt-LT" sz="2400" b="1" i="0" u="none" strike="noStrike" baseline="0" dirty="0">
                <a:solidFill>
                  <a:srgbClr val="000000"/>
                </a:solidFill>
                <a:latin typeface="Times New Roman" panose="02020603050405020304" pitchFamily="18" charset="0"/>
              </a:rPr>
              <a:t>ir </a:t>
            </a:r>
            <a:r>
              <a:rPr lang="lt-LT" sz="2400" b="1" i="1" u="none" strike="noStrike" baseline="0" dirty="0" err="1">
                <a:solidFill>
                  <a:srgbClr val="000000"/>
                </a:solidFill>
                <a:latin typeface="Times New Roman" panose="02020603050405020304" pitchFamily="18" charset="0"/>
              </a:rPr>
              <a:t>sistemingumu</a:t>
            </a:r>
            <a:r>
              <a:rPr lang="lt-LT" sz="2400" b="0" i="0" u="none" strike="noStrike" baseline="0" dirty="0">
                <a:solidFill>
                  <a:srgbClr val="000000"/>
                </a:solidFill>
                <a:latin typeface="Times New Roman" panose="02020603050405020304" pitchFamily="18" charset="0"/>
              </a:rPr>
              <a:t>, tačiau </a:t>
            </a:r>
            <a:r>
              <a:rPr lang="lt-LT" sz="2400" b="1" i="0" u="none" strike="noStrike" baseline="0" dirty="0">
                <a:solidFill>
                  <a:srgbClr val="000000"/>
                </a:solidFill>
                <a:latin typeface="Times New Roman" panose="02020603050405020304" pitchFamily="18" charset="0"/>
              </a:rPr>
              <a:t>neturi tiesioginės sąsajos su mokinių tarpusavio </a:t>
            </a:r>
            <a:r>
              <a:rPr lang="lt-LT" sz="2400" b="1" i="1" u="none" strike="noStrike" baseline="0" dirty="0">
                <a:solidFill>
                  <a:srgbClr val="000000"/>
                </a:solidFill>
                <a:latin typeface="Times New Roman" panose="02020603050405020304" pitchFamily="18" charset="0"/>
              </a:rPr>
              <a:t>bendravimu ir bendradarbiavimu.</a:t>
            </a:r>
            <a:endParaRPr lang="en-US" sz="3600" b="1" dirty="0"/>
          </a:p>
        </p:txBody>
      </p:sp>
      <p:grpSp>
        <p:nvGrpSpPr>
          <p:cNvPr id="10" name="Group 9">
            <a:extLst>
              <a:ext uri="{FF2B5EF4-FFF2-40B4-BE49-F238E27FC236}">
                <a16:creationId xmlns:a16="http://schemas.microsoft.com/office/drawing/2014/main" id="{7DD41E16-1A3E-D2EC-6856-CA7C1CAD6386}"/>
              </a:ext>
            </a:extLst>
          </p:cNvPr>
          <p:cNvGrpSpPr/>
          <p:nvPr/>
        </p:nvGrpSpPr>
        <p:grpSpPr>
          <a:xfrm>
            <a:off x="1276663" y="2341266"/>
            <a:ext cx="9441318" cy="4251841"/>
            <a:chOff x="1276663" y="2341266"/>
            <a:chExt cx="9441318" cy="4251841"/>
          </a:xfrm>
        </p:grpSpPr>
        <p:grpSp>
          <p:nvGrpSpPr>
            <p:cNvPr id="9" name="Group 8">
              <a:extLst>
                <a:ext uri="{FF2B5EF4-FFF2-40B4-BE49-F238E27FC236}">
                  <a16:creationId xmlns:a16="http://schemas.microsoft.com/office/drawing/2014/main" id="{B939D3A5-2C11-A2C7-19D1-D1F3A8460BEA}"/>
                </a:ext>
              </a:extLst>
            </p:cNvPr>
            <p:cNvGrpSpPr/>
            <p:nvPr/>
          </p:nvGrpSpPr>
          <p:grpSpPr>
            <a:xfrm>
              <a:off x="1276663" y="2341266"/>
              <a:ext cx="8848725" cy="4251841"/>
              <a:chOff x="1289800" y="2381458"/>
              <a:chExt cx="8848725" cy="4251841"/>
            </a:xfrm>
          </p:grpSpPr>
          <p:pic>
            <p:nvPicPr>
              <p:cNvPr id="6" name="Picture 5">
                <a:extLst>
                  <a:ext uri="{FF2B5EF4-FFF2-40B4-BE49-F238E27FC236}">
                    <a16:creationId xmlns:a16="http://schemas.microsoft.com/office/drawing/2014/main" id="{36041083-F52B-FB2A-15EA-5ED9DB93B982}"/>
                  </a:ext>
                </a:extLst>
              </p:cNvPr>
              <p:cNvPicPr>
                <a:picLocks noChangeAspect="1"/>
              </p:cNvPicPr>
              <p:nvPr/>
            </p:nvPicPr>
            <p:blipFill>
              <a:blip r:embed="rId3"/>
              <a:stretch>
                <a:fillRect/>
              </a:stretch>
            </p:blipFill>
            <p:spPr>
              <a:xfrm>
                <a:off x="1289800" y="2543411"/>
                <a:ext cx="8848725" cy="4019550"/>
              </a:xfrm>
              <a:prstGeom prst="rect">
                <a:avLst/>
              </a:prstGeom>
            </p:spPr>
          </p:pic>
          <p:sp>
            <p:nvSpPr>
              <p:cNvPr id="7" name="Oval 6">
                <a:extLst>
                  <a:ext uri="{FF2B5EF4-FFF2-40B4-BE49-F238E27FC236}">
                    <a16:creationId xmlns:a16="http://schemas.microsoft.com/office/drawing/2014/main" id="{E19E822B-01B1-ADD6-514D-87A905DF8287}"/>
                  </a:ext>
                </a:extLst>
              </p:cNvPr>
              <p:cNvSpPr/>
              <p:nvPr/>
            </p:nvSpPr>
            <p:spPr>
              <a:xfrm>
                <a:off x="1289800" y="2381458"/>
                <a:ext cx="5315579" cy="42518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4FD84684-DDF7-EF21-595B-C1560D019D94}"/>
                </a:ext>
              </a:extLst>
            </p:cNvPr>
            <p:cNvSpPr/>
            <p:nvPr/>
          </p:nvSpPr>
          <p:spPr>
            <a:xfrm>
              <a:off x="5606980" y="2341266"/>
              <a:ext cx="5111001" cy="4251841"/>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71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g2e2c01276ed_0_1682"/>
          <p:cNvSpPr txBox="1">
            <a:spLocks noGrp="1"/>
          </p:cNvSpPr>
          <p:nvPr>
            <p:ph type="title"/>
          </p:nvPr>
        </p:nvSpPr>
        <p:spPr>
          <a:xfrm>
            <a:off x="431612" y="862486"/>
            <a:ext cx="7064451"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Times New Roman"/>
              <a:buNone/>
            </a:pPr>
            <a:r>
              <a:rPr lang="en-US" sz="4000" b="1" i="0" u="none" strike="noStrike" dirty="0" err="1">
                <a:solidFill>
                  <a:srgbClr val="000000"/>
                </a:solidFill>
                <a:latin typeface="Times New Roman"/>
                <a:ea typeface="Times New Roman"/>
                <a:cs typeface="Times New Roman"/>
                <a:sym typeface="Times New Roman"/>
              </a:rPr>
              <a:t>Užuominos</a:t>
            </a:r>
            <a:r>
              <a:rPr lang="en-US" sz="4000" i="0" u="none" strike="noStrike" dirty="0">
                <a:solidFill>
                  <a:srgbClr val="000000"/>
                </a:solidFill>
                <a:latin typeface="Times New Roman"/>
                <a:ea typeface="Times New Roman"/>
                <a:cs typeface="Times New Roman"/>
                <a:sym typeface="Times New Roman"/>
              </a:rPr>
              <a:t> - </a:t>
            </a:r>
            <a:r>
              <a:rPr lang="en-US" sz="4000" b="1" i="0" u="none" strike="noStrike" dirty="0">
                <a:solidFill>
                  <a:srgbClr val="000000"/>
                </a:solidFill>
                <a:latin typeface="Times New Roman"/>
                <a:ea typeface="Times New Roman"/>
                <a:cs typeface="Times New Roman"/>
                <a:sym typeface="Times New Roman"/>
              </a:rPr>
              <a:t>tyli </a:t>
            </a:r>
            <a:r>
              <a:rPr lang="en-US" sz="4000" b="1" i="0" u="none" strike="noStrike" dirty="0" err="1">
                <a:solidFill>
                  <a:srgbClr val="000000"/>
                </a:solidFill>
                <a:latin typeface="Times New Roman"/>
                <a:ea typeface="Times New Roman"/>
                <a:cs typeface="Times New Roman"/>
                <a:sym typeface="Times New Roman"/>
              </a:rPr>
              <a:t>pagalba</a:t>
            </a:r>
            <a:r>
              <a:rPr lang="lt-LT" sz="4000" i="0" u="none" strike="noStrike" dirty="0">
                <a:solidFill>
                  <a:srgbClr val="000000"/>
                </a:solidFill>
                <a:latin typeface="Times New Roman"/>
                <a:ea typeface="Times New Roman"/>
                <a:cs typeface="Times New Roman"/>
                <a:sym typeface="Times New Roman"/>
              </a:rPr>
              <a:t>, kurią įgalina </a:t>
            </a:r>
            <a:r>
              <a:rPr lang="en-US" sz="4000" i="1" u="none" strike="noStrike" dirty="0" err="1">
                <a:solidFill>
                  <a:srgbClr val="000000"/>
                </a:solidFill>
                <a:latin typeface="Times New Roman"/>
                <a:ea typeface="Times New Roman"/>
                <a:cs typeface="Times New Roman"/>
                <a:sym typeface="Times New Roman"/>
              </a:rPr>
              <a:t>ugdom</a:t>
            </a:r>
            <a:r>
              <a:rPr lang="lt-LT" sz="4000" i="1" u="none" strike="noStrike" dirty="0" err="1">
                <a:solidFill>
                  <a:srgbClr val="000000"/>
                </a:solidFill>
                <a:latin typeface="Times New Roman"/>
                <a:ea typeface="Times New Roman"/>
                <a:cs typeface="Times New Roman"/>
                <a:sym typeface="Times New Roman"/>
              </a:rPr>
              <a:t>oji</a:t>
            </a:r>
            <a:r>
              <a:rPr lang="en-US" sz="4000" i="0" u="none" strike="noStrike" dirty="0">
                <a:solidFill>
                  <a:srgbClr val="000000"/>
                </a:solidFill>
                <a:latin typeface="Times New Roman"/>
                <a:ea typeface="Times New Roman"/>
                <a:cs typeface="Times New Roman"/>
                <a:sym typeface="Times New Roman"/>
              </a:rPr>
              <a:t> </a:t>
            </a:r>
            <a:r>
              <a:rPr lang="en-US" sz="4000" i="0" u="none" strike="noStrike" dirty="0" err="1">
                <a:solidFill>
                  <a:srgbClr val="000000"/>
                </a:solidFill>
                <a:latin typeface="Times New Roman"/>
                <a:ea typeface="Times New Roman"/>
                <a:cs typeface="Times New Roman"/>
                <a:sym typeface="Times New Roman"/>
              </a:rPr>
              <a:t>sąveik</a:t>
            </a:r>
            <a:r>
              <a:rPr lang="lt-LT" sz="4000" i="0" u="none" strike="noStrike" dirty="0">
                <a:solidFill>
                  <a:srgbClr val="000000"/>
                </a:solidFill>
                <a:latin typeface="Times New Roman"/>
                <a:ea typeface="Times New Roman"/>
                <a:cs typeface="Times New Roman"/>
                <a:sym typeface="Times New Roman"/>
              </a:rPr>
              <a:t>a</a:t>
            </a:r>
            <a:endParaRPr sz="8000" dirty="0"/>
          </a:p>
        </p:txBody>
      </p:sp>
      <p:pic>
        <p:nvPicPr>
          <p:cNvPr id="1051" name="Google Shape;1051;g2e2c01276ed_0_1682" descr="Flat vector illustration of group of people doing group discussion.  Suitable for design element of a forum, seminar, and political debate.  4440170 Vector Art at Vecteezy"/>
          <p:cNvPicPr preferRelativeResize="0"/>
          <p:nvPr/>
        </p:nvPicPr>
        <p:blipFill rotWithShape="1">
          <a:blip r:embed="rId3">
            <a:alphaModFix/>
          </a:blip>
          <a:srcRect l="10601" r="7599"/>
          <a:stretch/>
        </p:blipFill>
        <p:spPr>
          <a:xfrm>
            <a:off x="9967964" y="2968387"/>
            <a:ext cx="2057665" cy="1565846"/>
          </a:xfrm>
          <a:prstGeom prst="rect">
            <a:avLst/>
          </a:prstGeom>
          <a:noFill/>
          <a:ln>
            <a:noFill/>
          </a:ln>
        </p:spPr>
      </p:pic>
      <p:sp>
        <p:nvSpPr>
          <p:cNvPr id="1053" name="Google Shape;1053;g2e2c01276ed_0_1682"/>
          <p:cNvSpPr/>
          <p:nvPr/>
        </p:nvSpPr>
        <p:spPr>
          <a:xfrm>
            <a:off x="8130384" y="3459643"/>
            <a:ext cx="1300962" cy="583334"/>
          </a:xfrm>
          <a:prstGeom prst="right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4" name="Google Shape;1054;g2e2c01276ed_0_1682"/>
          <p:cNvSpPr txBox="1"/>
          <p:nvPr/>
        </p:nvSpPr>
        <p:spPr>
          <a:xfrm>
            <a:off x="977537" y="4899922"/>
            <a:ext cx="10595916" cy="1866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600"/>
              <a:buFont typeface="Times New Roman"/>
              <a:buNone/>
            </a:pPr>
            <a:r>
              <a:rPr lang="en-US" sz="3600" b="0" i="0" u="none" strike="noStrike" cap="none" dirty="0" err="1">
                <a:solidFill>
                  <a:srgbClr val="000000"/>
                </a:solidFill>
                <a:latin typeface="Times New Roman"/>
                <a:ea typeface="Times New Roman"/>
                <a:cs typeface="Times New Roman"/>
                <a:sym typeface="Times New Roman"/>
              </a:rPr>
              <a:t>Mokytojo</a:t>
            </a:r>
            <a:r>
              <a:rPr lang="en-US" sz="3600" b="0" i="0" u="none" strike="noStrike" cap="none" dirty="0">
                <a:solidFill>
                  <a:srgbClr val="000000"/>
                </a:solidFill>
                <a:latin typeface="Times New Roman"/>
                <a:ea typeface="Times New Roman"/>
                <a:cs typeface="Times New Roman"/>
                <a:sym typeface="Times New Roman"/>
              </a:rPr>
              <a:t> “</a:t>
            </a:r>
            <a:r>
              <a:rPr lang="en-US" sz="3600" b="1" i="0" u="none" strike="noStrike" cap="none" dirty="0" err="1">
                <a:solidFill>
                  <a:srgbClr val="000000"/>
                </a:solidFill>
                <a:latin typeface="Times New Roman"/>
                <a:ea typeface="Times New Roman"/>
                <a:cs typeface="Times New Roman"/>
                <a:sym typeface="Times New Roman"/>
              </a:rPr>
              <a:t>atsitraukimas</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ir</a:t>
            </a:r>
            <a:r>
              <a:rPr lang="en-US" sz="3600" b="0" i="0" u="none" strike="noStrike" cap="none" dirty="0">
                <a:solidFill>
                  <a:srgbClr val="000000"/>
                </a:solidFill>
                <a:latin typeface="Times New Roman"/>
                <a:ea typeface="Times New Roman"/>
                <a:cs typeface="Times New Roman"/>
                <a:sym typeface="Times New Roman"/>
              </a:rPr>
              <a:t> “</a:t>
            </a:r>
            <a:r>
              <a:rPr lang="en-US" sz="3600" b="1" i="0" u="none" strike="noStrike" cap="none" dirty="0" err="1">
                <a:solidFill>
                  <a:srgbClr val="000000"/>
                </a:solidFill>
                <a:latin typeface="Times New Roman"/>
                <a:ea typeface="Times New Roman"/>
                <a:cs typeface="Times New Roman"/>
                <a:sym typeface="Times New Roman"/>
              </a:rPr>
              <a:t>savalaikis</a:t>
            </a:r>
            <a:r>
              <a:rPr lang="en-US" sz="3600" b="1" i="0" u="none" strike="noStrike" cap="none" dirty="0">
                <a:solidFill>
                  <a:srgbClr val="000000"/>
                </a:solidFill>
                <a:latin typeface="Times New Roman"/>
                <a:ea typeface="Times New Roman"/>
                <a:cs typeface="Times New Roman"/>
                <a:sym typeface="Times New Roman"/>
              </a:rPr>
              <a:t> </a:t>
            </a:r>
            <a:r>
              <a:rPr lang="en-US" sz="3600" b="1" i="0" u="none" strike="noStrike" cap="none" dirty="0" err="1">
                <a:solidFill>
                  <a:srgbClr val="000000"/>
                </a:solidFill>
                <a:latin typeface="Times New Roman"/>
                <a:ea typeface="Times New Roman"/>
                <a:cs typeface="Times New Roman"/>
                <a:sym typeface="Times New Roman"/>
              </a:rPr>
              <a:t>sugrįžimas</a:t>
            </a:r>
            <a:r>
              <a:rPr lang="en-US" sz="3600" b="0" i="0" u="none" strike="noStrike" cap="none" dirty="0">
                <a:solidFill>
                  <a:srgbClr val="000000"/>
                </a:solidFill>
                <a:latin typeface="Times New Roman"/>
                <a:ea typeface="Times New Roman"/>
                <a:cs typeface="Times New Roman"/>
                <a:sym typeface="Times New Roman"/>
              </a:rPr>
              <a:t>” - </a:t>
            </a:r>
            <a:r>
              <a:rPr lang="en-US" sz="3600" b="0" i="0" u="none" strike="noStrike" cap="none" dirty="0" err="1">
                <a:solidFill>
                  <a:srgbClr val="000000"/>
                </a:solidFill>
                <a:latin typeface="Times New Roman"/>
                <a:ea typeface="Times New Roman"/>
                <a:cs typeface="Times New Roman"/>
                <a:sym typeface="Times New Roman"/>
              </a:rPr>
              <a:t>prielaida</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mokiniams</a:t>
            </a:r>
            <a:r>
              <a:rPr lang="en-US" sz="3600" b="0" i="0" u="none" strike="noStrike" cap="none" dirty="0">
                <a:solidFill>
                  <a:srgbClr val="000000"/>
                </a:solidFill>
                <a:latin typeface="Times New Roman"/>
                <a:ea typeface="Times New Roman"/>
                <a:cs typeface="Times New Roman"/>
                <a:sym typeface="Times New Roman"/>
              </a:rPr>
              <a:t> </a:t>
            </a:r>
            <a:r>
              <a:rPr lang="en-US" sz="3600" b="0" i="0" u="none" strike="noStrike" cap="none" dirty="0" err="1">
                <a:solidFill>
                  <a:srgbClr val="000000"/>
                </a:solidFill>
                <a:latin typeface="Times New Roman"/>
                <a:ea typeface="Times New Roman"/>
                <a:cs typeface="Times New Roman"/>
                <a:sym typeface="Times New Roman"/>
              </a:rPr>
              <a:t>sąveikauti</a:t>
            </a:r>
            <a:endParaRPr sz="7200" b="0" i="0" u="none" strike="noStrike" cap="none" dirty="0">
              <a:solidFill>
                <a:schemeClr val="dk1"/>
              </a:solidFill>
              <a:latin typeface="Calibri"/>
              <a:ea typeface="Calibri"/>
              <a:cs typeface="Calibri"/>
              <a:sym typeface="Calibri"/>
            </a:endParaRPr>
          </a:p>
        </p:txBody>
      </p:sp>
      <p:sp>
        <p:nvSpPr>
          <p:cNvPr id="2" name="Google Shape;988;g2e2c01276ed_0_1626">
            <a:extLst>
              <a:ext uri="{FF2B5EF4-FFF2-40B4-BE49-F238E27FC236}">
                <a16:creationId xmlns:a16="http://schemas.microsoft.com/office/drawing/2014/main" id="{6BA9CCD7-DFF1-CC4F-2B36-4C9A423C3633}"/>
              </a:ext>
            </a:extLst>
          </p:cNvPr>
          <p:cNvSpPr/>
          <p:nvPr/>
        </p:nvSpPr>
        <p:spPr>
          <a:xfrm>
            <a:off x="0" y="0"/>
            <a:ext cx="4666268" cy="56059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dirty="0">
                <a:solidFill>
                  <a:schemeClr val="lt1"/>
                </a:solidFill>
                <a:latin typeface="Calibri"/>
                <a:ea typeface="Calibri"/>
                <a:cs typeface="Calibri"/>
                <a:sym typeface="Calibri"/>
              </a:rPr>
              <a:t>3. </a:t>
            </a:r>
            <a:r>
              <a:rPr lang="en-US" sz="2000" b="1" i="0" u="none" strike="noStrike" cap="none" dirty="0" err="1">
                <a:solidFill>
                  <a:schemeClr val="lt1"/>
                </a:solidFill>
                <a:latin typeface="Calibri"/>
                <a:ea typeface="Calibri"/>
                <a:cs typeface="Calibri"/>
                <a:sym typeface="Calibri"/>
              </a:rPr>
              <a:t>Užuomina</a:t>
            </a:r>
            <a:r>
              <a:rPr lang="en-US" sz="2000" b="0" i="0" u="none" strike="noStrike" cap="none" dirty="0">
                <a:solidFill>
                  <a:schemeClr val="lt1"/>
                </a:solidFill>
                <a:latin typeface="Calibri"/>
                <a:ea typeface="Calibri"/>
                <a:cs typeface="Calibri"/>
                <a:sym typeface="Calibri"/>
              </a:rPr>
              <a:t> </a:t>
            </a:r>
            <a:r>
              <a:rPr lang="en-US" sz="1800" b="0" i="0" u="none" strike="noStrike" cap="none" dirty="0">
                <a:solidFill>
                  <a:schemeClr val="lt1"/>
                </a:solidFill>
                <a:latin typeface="Calibri"/>
                <a:ea typeface="Calibri"/>
                <a:cs typeface="Calibri"/>
                <a:sym typeface="Calibri"/>
              </a:rPr>
              <a:t>(</a:t>
            </a:r>
            <a:r>
              <a:rPr lang="en-US" sz="1800" b="0" i="0" u="none" strike="noStrike" cap="none" dirty="0" err="1">
                <a:solidFill>
                  <a:schemeClr val="lt1"/>
                </a:solidFill>
                <a:latin typeface="Calibri"/>
                <a:ea typeface="Calibri"/>
                <a:cs typeface="Calibri"/>
                <a:sym typeface="Calibri"/>
              </a:rPr>
              <a:t>mokymo</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turinys</a:t>
            </a:r>
            <a:r>
              <a:rPr lang="en-US" sz="1800" b="0" i="0" u="none" strike="noStrike" cap="none" dirty="0">
                <a:solidFill>
                  <a:schemeClr val="lt1"/>
                </a:solidFill>
                <a:latin typeface="Calibri"/>
                <a:ea typeface="Calibri"/>
                <a:cs typeface="Calibri"/>
                <a:sym typeface="Calibri"/>
              </a:rPr>
              <a:t> + </a:t>
            </a:r>
            <a:r>
              <a:rPr lang="en-US" sz="1800" b="0" i="0" u="none" strike="noStrike" cap="none" dirty="0" err="1">
                <a:solidFill>
                  <a:schemeClr val="lt1"/>
                </a:solidFill>
                <a:latin typeface="Calibri"/>
                <a:ea typeface="Calibri"/>
                <a:cs typeface="Calibri"/>
                <a:sym typeface="Calibri"/>
              </a:rPr>
              <a:t>mokytojas</a:t>
            </a:r>
            <a:r>
              <a:rPr lang="en-US" sz="1800" b="0" i="0" u="none" strike="noStrike" cap="none" dirty="0">
                <a:solidFill>
                  <a:schemeClr val="lt1"/>
                </a:solidFill>
                <a:latin typeface="Calibri"/>
                <a:ea typeface="Calibri"/>
                <a:cs typeface="Calibri"/>
                <a:sym typeface="Calibri"/>
              </a:rPr>
              <a:t>)</a:t>
            </a:r>
            <a:endParaRPr sz="2000" b="0" i="0" u="none" strike="noStrike" cap="none" dirty="0">
              <a:solidFill>
                <a:schemeClr val="lt1"/>
              </a:solidFill>
              <a:latin typeface="Calibri"/>
              <a:ea typeface="Calibri"/>
              <a:cs typeface="Calibri"/>
              <a:sym typeface="Calibri"/>
            </a:endParaRPr>
          </a:p>
        </p:txBody>
      </p:sp>
      <p:grpSp>
        <p:nvGrpSpPr>
          <p:cNvPr id="7" name="Group 6">
            <a:extLst>
              <a:ext uri="{FF2B5EF4-FFF2-40B4-BE49-F238E27FC236}">
                <a16:creationId xmlns:a16="http://schemas.microsoft.com/office/drawing/2014/main" id="{ED0A312E-EF81-D321-8845-FB12ECA09936}"/>
              </a:ext>
            </a:extLst>
          </p:cNvPr>
          <p:cNvGrpSpPr/>
          <p:nvPr/>
        </p:nvGrpSpPr>
        <p:grpSpPr>
          <a:xfrm>
            <a:off x="244503" y="2490077"/>
            <a:ext cx="7251561" cy="2202503"/>
            <a:chOff x="-1" y="2527336"/>
            <a:chExt cx="6712300" cy="1866601"/>
          </a:xfrm>
        </p:grpSpPr>
        <p:pic>
          <p:nvPicPr>
            <p:cNvPr id="4" name="Picture 3">
              <a:extLst>
                <a:ext uri="{FF2B5EF4-FFF2-40B4-BE49-F238E27FC236}">
                  <a16:creationId xmlns:a16="http://schemas.microsoft.com/office/drawing/2014/main" id="{155DBA68-526C-6546-E24F-CBE18FA4A6B7}"/>
                </a:ext>
              </a:extLst>
            </p:cNvPr>
            <p:cNvPicPr>
              <a:picLocks noChangeAspect="1"/>
            </p:cNvPicPr>
            <p:nvPr/>
          </p:nvPicPr>
          <p:blipFill>
            <a:blip r:embed="rId4"/>
            <a:srcRect b="18950"/>
            <a:stretch/>
          </p:blipFill>
          <p:spPr>
            <a:xfrm rot="10800000" flipH="1" flipV="1">
              <a:off x="0" y="3415969"/>
              <a:ext cx="6591513" cy="977967"/>
            </a:xfrm>
            <a:prstGeom prst="rect">
              <a:avLst/>
            </a:prstGeom>
          </p:spPr>
        </p:pic>
        <p:pic>
          <p:nvPicPr>
            <p:cNvPr id="5" name="Picture 4">
              <a:extLst>
                <a:ext uri="{FF2B5EF4-FFF2-40B4-BE49-F238E27FC236}">
                  <a16:creationId xmlns:a16="http://schemas.microsoft.com/office/drawing/2014/main" id="{74BB80B0-7B3C-C51D-5100-9DFBEEFF39F5}"/>
                </a:ext>
              </a:extLst>
            </p:cNvPr>
            <p:cNvPicPr>
              <a:picLocks noChangeAspect="1"/>
            </p:cNvPicPr>
            <p:nvPr/>
          </p:nvPicPr>
          <p:blipFill>
            <a:blip r:embed="rId5"/>
            <a:srcRect b="28801"/>
            <a:stretch/>
          </p:blipFill>
          <p:spPr>
            <a:xfrm rot="10800000" flipH="1" flipV="1">
              <a:off x="173195" y="2527336"/>
              <a:ext cx="6448668" cy="859105"/>
            </a:xfrm>
            <a:prstGeom prst="rect">
              <a:avLst/>
            </a:prstGeom>
          </p:spPr>
        </p:pic>
        <p:sp>
          <p:nvSpPr>
            <p:cNvPr id="6" name="Rectangle 5">
              <a:extLst>
                <a:ext uri="{FF2B5EF4-FFF2-40B4-BE49-F238E27FC236}">
                  <a16:creationId xmlns:a16="http://schemas.microsoft.com/office/drawing/2014/main" id="{3DFB782E-C1B6-683B-414B-468B8A3AC7C2}"/>
                </a:ext>
              </a:extLst>
            </p:cNvPr>
            <p:cNvSpPr/>
            <p:nvPr/>
          </p:nvSpPr>
          <p:spPr>
            <a:xfrm>
              <a:off x="-1" y="3369408"/>
              <a:ext cx="6712300" cy="10245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oogle Shape;56;p13">
            <a:extLst>
              <a:ext uri="{FF2B5EF4-FFF2-40B4-BE49-F238E27FC236}">
                <a16:creationId xmlns:a16="http://schemas.microsoft.com/office/drawing/2014/main" id="{8AFE4BB9-7697-0612-5355-C884D2D879DD}"/>
              </a:ext>
            </a:extLst>
          </p:cNvPr>
          <p:cNvPicPr preferRelativeResize="0"/>
          <p:nvPr/>
        </p:nvPicPr>
        <p:blipFill>
          <a:blip r:embed="rId6">
            <a:alphaModFix/>
          </a:blip>
          <a:stretch>
            <a:fillRect/>
          </a:stretch>
        </p:blipFill>
        <p:spPr>
          <a:xfrm>
            <a:off x="9407951" y="341837"/>
            <a:ext cx="2515853" cy="911928"/>
          </a:xfrm>
          <a:prstGeom prst="rect">
            <a:avLst/>
          </a:prstGeom>
          <a:noFill/>
          <a:ln>
            <a:noFill/>
          </a:ln>
        </p:spPr>
      </p:pic>
    </p:spTree>
    <p:extLst>
      <p:ext uri="{BB962C8B-B14F-4D97-AF65-F5344CB8AC3E}">
        <p14:creationId xmlns:p14="http://schemas.microsoft.com/office/powerpoint/2010/main" val="115237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g2e2c01276ed_0_127"/>
          <p:cNvSpPr txBox="1"/>
          <p:nvPr/>
        </p:nvSpPr>
        <p:spPr>
          <a:xfrm>
            <a:off x="1113567" y="786975"/>
            <a:ext cx="7773600" cy="146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000000"/>
                </a:solidFill>
                <a:latin typeface="Arial"/>
                <a:ea typeface="Arial"/>
                <a:cs typeface="Arial"/>
                <a:sym typeface="Arial"/>
              </a:rPr>
              <a:t>O gal</a:t>
            </a:r>
            <a:r>
              <a:rPr lang="lt-LT" sz="4800" b="0" i="0" u="none" strike="noStrike" cap="none" dirty="0">
                <a:solidFill>
                  <a:srgbClr val="000000"/>
                </a:solidFill>
                <a:latin typeface="Arial"/>
                <a:ea typeface="Arial"/>
                <a:cs typeface="Arial"/>
                <a:sym typeface="Arial"/>
              </a:rPr>
              <a:t>i</a:t>
            </a:r>
            <a:r>
              <a:rPr lang="en-US" sz="4800" b="0" i="0" u="none" strike="noStrike" cap="none" dirty="0">
                <a:solidFill>
                  <a:srgbClr val="000000"/>
                </a:solidFill>
                <a:latin typeface="Arial"/>
                <a:ea typeface="Arial"/>
                <a:cs typeface="Arial"/>
                <a:sym typeface="Arial"/>
              </a:rPr>
              <a:t> </a:t>
            </a:r>
            <a:r>
              <a:rPr lang="en-US" sz="4800" b="0" i="0" u="none" strike="noStrike" cap="none" dirty="0" err="1">
                <a:solidFill>
                  <a:srgbClr val="000000"/>
                </a:solidFill>
                <a:latin typeface="Arial"/>
                <a:ea typeface="Arial"/>
                <a:cs typeface="Arial"/>
                <a:sym typeface="Arial"/>
              </a:rPr>
              <a:t>būti</a:t>
            </a:r>
            <a:r>
              <a:rPr lang="en-US" sz="4800" b="0" i="0" u="none" strike="noStrike" cap="none" dirty="0">
                <a:solidFill>
                  <a:srgbClr val="000000"/>
                </a:solidFill>
                <a:latin typeface="Arial"/>
                <a:ea typeface="Arial"/>
                <a:cs typeface="Arial"/>
                <a:sym typeface="Arial"/>
              </a:rPr>
              <a:t>...</a:t>
            </a:r>
            <a:endParaRPr sz="4800" b="0" i="0" u="none" strike="noStrike" cap="none" dirty="0">
              <a:solidFill>
                <a:srgbClr val="000000"/>
              </a:solidFill>
              <a:latin typeface="Arial"/>
              <a:ea typeface="Arial"/>
              <a:cs typeface="Arial"/>
              <a:sym typeface="Arial"/>
            </a:endParaRPr>
          </a:p>
        </p:txBody>
      </p:sp>
      <p:pic>
        <p:nvPicPr>
          <p:cNvPr id="699" name="Google Shape;699;g2e2c01276ed_0_127"/>
          <p:cNvPicPr preferRelativeResize="0"/>
          <p:nvPr/>
        </p:nvPicPr>
        <p:blipFill rotWithShape="1">
          <a:blip r:embed="rId3">
            <a:alphaModFix/>
          </a:blip>
          <a:srcRect/>
          <a:stretch/>
        </p:blipFill>
        <p:spPr>
          <a:xfrm>
            <a:off x="1609482" y="2439270"/>
            <a:ext cx="8703575" cy="3396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7" name="Google Shape;1177;g2e2c01276ed_0_1395"/>
          <p:cNvSpPr txBox="1">
            <a:spLocks noGrp="1"/>
          </p:cNvSpPr>
          <p:nvPr>
            <p:ph type="body" idx="1"/>
          </p:nvPr>
        </p:nvSpPr>
        <p:spPr>
          <a:xfrm>
            <a:off x="497659" y="686274"/>
            <a:ext cx="7106991" cy="4555200"/>
          </a:xfrm>
          <a:prstGeom prst="rect">
            <a:avLst/>
          </a:prstGeom>
          <a:noFill/>
          <a:ln>
            <a:noFill/>
          </a:ln>
        </p:spPr>
        <p:txBody>
          <a:bodyPr spcFirstLastPara="1" wrap="square" lIns="121900" tIns="121900" rIns="121900" bIns="121900" anchor="t" anchorCtr="0">
            <a:noAutofit/>
          </a:bodyPr>
          <a:lstStyle/>
          <a:p>
            <a:pPr marL="0" lvl="0" indent="0" algn="l" rtl="0">
              <a:lnSpc>
                <a:spcPct val="105000"/>
              </a:lnSpc>
              <a:spcBef>
                <a:spcPts val="0"/>
              </a:spcBef>
              <a:spcAft>
                <a:spcPts val="0"/>
              </a:spcAft>
              <a:buSzPts val="2170"/>
              <a:buNone/>
            </a:pPr>
            <a:r>
              <a:rPr lang="en-US" sz="1800" i="1" dirty="0" err="1"/>
              <a:t>Ištrauka</a:t>
            </a:r>
            <a:r>
              <a:rPr lang="lt-LT" sz="1800" i="1" dirty="0"/>
              <a:t> iš vadovėlio „x“</a:t>
            </a:r>
            <a:r>
              <a:rPr lang="en-US" sz="2400" i="1" dirty="0"/>
              <a:t> </a:t>
            </a:r>
            <a:endParaRPr sz="2400" i="1" dirty="0"/>
          </a:p>
          <a:p>
            <a:pPr marL="0" lvl="0" indent="0" algn="l" rtl="0">
              <a:lnSpc>
                <a:spcPct val="105000"/>
              </a:lnSpc>
              <a:spcBef>
                <a:spcPts val="1600"/>
              </a:spcBef>
              <a:spcAft>
                <a:spcPts val="0"/>
              </a:spcAft>
              <a:buSzPts val="2170"/>
              <a:buNone/>
            </a:pPr>
            <a:r>
              <a:rPr lang="en-US" sz="2400" b="1" dirty="0" err="1"/>
              <a:t>Šviesos</a:t>
            </a:r>
            <a:r>
              <a:rPr lang="en-US" sz="2400" b="1" dirty="0"/>
              <a:t> </a:t>
            </a:r>
            <a:r>
              <a:rPr lang="en-US" sz="2400" b="1" dirty="0" err="1"/>
              <a:t>lūžio</a:t>
            </a:r>
            <a:r>
              <a:rPr lang="en-US" sz="2400" b="1" dirty="0"/>
              <a:t> </a:t>
            </a:r>
            <a:r>
              <a:rPr lang="en-US" sz="2400" b="1" dirty="0" err="1"/>
              <a:t>tyrimas</a:t>
            </a:r>
            <a:endParaRPr sz="2400" b="1" dirty="0"/>
          </a:p>
          <a:p>
            <a:pPr marL="0" lvl="0" indent="0" algn="l" rtl="0">
              <a:lnSpc>
                <a:spcPct val="105000"/>
              </a:lnSpc>
              <a:spcBef>
                <a:spcPts val="1600"/>
              </a:spcBef>
              <a:spcAft>
                <a:spcPts val="0"/>
              </a:spcAft>
              <a:buSzPts val="2170"/>
              <a:buNone/>
            </a:pPr>
            <a:r>
              <a:rPr lang="en-US" sz="2400" dirty="0" err="1"/>
              <a:t>Priemonės</a:t>
            </a:r>
            <a:r>
              <a:rPr lang="en-US" sz="2400" dirty="0"/>
              <a:t>: 1) </a:t>
            </a:r>
            <a:r>
              <a:rPr lang="en-US" sz="2400" dirty="0" err="1"/>
              <a:t>Stiklinė</a:t>
            </a:r>
            <a:r>
              <a:rPr lang="en-US" sz="2400" dirty="0"/>
              <a:t> </a:t>
            </a:r>
            <a:r>
              <a:rPr lang="en-US" sz="2400" dirty="0" err="1"/>
              <a:t>plokštelė</a:t>
            </a:r>
            <a:r>
              <a:rPr lang="en-US" sz="2400" dirty="0"/>
              <a:t>; 2) </a:t>
            </a:r>
            <a:r>
              <a:rPr lang="en-US" sz="2400" dirty="0" err="1"/>
              <a:t>keturi</a:t>
            </a:r>
            <a:r>
              <a:rPr lang="en-US" sz="2400" dirty="0"/>
              <a:t> </a:t>
            </a:r>
            <a:r>
              <a:rPr lang="en-US" sz="2400" dirty="0" err="1"/>
              <a:t>smeigtukai</a:t>
            </a:r>
            <a:r>
              <a:rPr lang="en-US" sz="2400" dirty="0"/>
              <a:t>; 3) </a:t>
            </a:r>
            <a:r>
              <a:rPr lang="en-US" sz="2400" dirty="0" err="1"/>
              <a:t>kartono</a:t>
            </a:r>
            <a:r>
              <a:rPr lang="en-US" sz="2400" dirty="0"/>
              <a:t> </a:t>
            </a:r>
            <a:r>
              <a:rPr lang="en-US" sz="2400" dirty="0" err="1"/>
              <a:t>atraiža</a:t>
            </a:r>
            <a:r>
              <a:rPr lang="en-US" sz="2400" dirty="0"/>
              <a:t>; 4) </a:t>
            </a:r>
            <a:r>
              <a:rPr lang="en-US" sz="2400" dirty="0" err="1"/>
              <a:t>matlankis</a:t>
            </a:r>
            <a:r>
              <a:rPr lang="en-US" sz="2400" dirty="0"/>
              <a:t> 5) …</a:t>
            </a:r>
            <a:endParaRPr sz="2400" dirty="0"/>
          </a:p>
          <a:p>
            <a:pPr marL="0" lvl="0" indent="0" algn="l" rtl="0">
              <a:lnSpc>
                <a:spcPct val="105000"/>
              </a:lnSpc>
              <a:spcBef>
                <a:spcPts val="1600"/>
              </a:spcBef>
              <a:spcAft>
                <a:spcPts val="0"/>
              </a:spcAft>
              <a:buSzPts val="2170"/>
              <a:buNone/>
            </a:pPr>
            <a:r>
              <a:rPr lang="en-US" sz="2400" i="1" dirty="0" err="1"/>
              <a:t>Darbo</a:t>
            </a:r>
            <a:r>
              <a:rPr lang="en-US" sz="2400" i="1" dirty="0"/>
              <a:t> </a:t>
            </a:r>
            <a:r>
              <a:rPr lang="en-US" sz="2400" i="1" dirty="0" err="1"/>
              <a:t>eiga</a:t>
            </a:r>
            <a:r>
              <a:rPr lang="en-US" sz="2400" i="1" dirty="0"/>
              <a:t>:</a:t>
            </a:r>
            <a:endParaRPr sz="2400" i="1" dirty="0"/>
          </a:p>
          <a:p>
            <a:pPr marL="609600" lvl="0" indent="-429260" algn="l" rtl="0">
              <a:lnSpc>
                <a:spcPct val="105000"/>
              </a:lnSpc>
              <a:spcBef>
                <a:spcPts val="1600"/>
              </a:spcBef>
              <a:spcAft>
                <a:spcPts val="0"/>
              </a:spcAft>
              <a:buSzPts val="1960"/>
              <a:buAutoNum type="arabicPeriod"/>
            </a:pPr>
            <a:r>
              <a:rPr lang="en-US" sz="2400" dirty="0"/>
              <a:t>Ant </a:t>
            </a:r>
            <a:r>
              <a:rPr lang="en-US" sz="2400" dirty="0" err="1"/>
              <a:t>kartono</a:t>
            </a:r>
            <a:r>
              <a:rPr lang="en-US" sz="2400" dirty="0"/>
              <a:t> </a:t>
            </a:r>
            <a:r>
              <a:rPr lang="en-US" sz="2400" b="1" dirty="0" err="1"/>
              <a:t>padėkite</a:t>
            </a:r>
            <a:r>
              <a:rPr lang="en-US" sz="2400" dirty="0"/>
              <a:t> </a:t>
            </a:r>
            <a:r>
              <a:rPr lang="en-US" sz="2400" dirty="0" err="1"/>
              <a:t>balto</a:t>
            </a:r>
            <a:r>
              <a:rPr lang="en-US" sz="2400" dirty="0"/>
              <a:t> </a:t>
            </a:r>
            <a:r>
              <a:rPr lang="en-US" sz="2400" dirty="0" err="1"/>
              <a:t>popieriaus</a:t>
            </a:r>
            <a:r>
              <a:rPr lang="en-US" sz="2400" dirty="0"/>
              <a:t> </a:t>
            </a:r>
            <a:r>
              <a:rPr lang="en-US" sz="2400" dirty="0" err="1"/>
              <a:t>lapą</a:t>
            </a:r>
            <a:r>
              <a:rPr lang="en-US" sz="2400" dirty="0"/>
              <a:t>, o ant jo per </a:t>
            </a:r>
            <a:r>
              <a:rPr lang="en-US" sz="2400" dirty="0" err="1"/>
              <a:t>vidurį</a:t>
            </a:r>
            <a:r>
              <a:rPr lang="en-US" sz="2400" dirty="0"/>
              <a:t> - </a:t>
            </a:r>
            <a:r>
              <a:rPr lang="en-US" sz="2400" dirty="0" err="1"/>
              <a:t>stiklinę</a:t>
            </a:r>
            <a:r>
              <a:rPr lang="en-US" sz="2400" dirty="0"/>
              <a:t> </a:t>
            </a:r>
            <a:r>
              <a:rPr lang="en-US" sz="2400" dirty="0" err="1"/>
              <a:t>plokštelę</a:t>
            </a:r>
            <a:r>
              <a:rPr lang="en-US" sz="2400" dirty="0"/>
              <a:t>.</a:t>
            </a:r>
            <a:endParaRPr sz="2400" dirty="0"/>
          </a:p>
          <a:p>
            <a:pPr marL="609600" lvl="0" indent="-429260" algn="l" rtl="0">
              <a:lnSpc>
                <a:spcPct val="105000"/>
              </a:lnSpc>
              <a:spcBef>
                <a:spcPts val="0"/>
              </a:spcBef>
              <a:spcAft>
                <a:spcPts val="0"/>
              </a:spcAft>
              <a:buSzPts val="1960"/>
              <a:buAutoNum type="arabicPeriod"/>
            </a:pPr>
            <a:r>
              <a:rPr lang="en-US" sz="2400" dirty="0" err="1"/>
              <a:t>Pieštuku</a:t>
            </a:r>
            <a:r>
              <a:rPr lang="en-US" sz="2400" dirty="0"/>
              <a:t> </a:t>
            </a:r>
            <a:r>
              <a:rPr lang="en-US" sz="2400" b="1" dirty="0" err="1"/>
              <a:t>apibrėžkite</a:t>
            </a:r>
            <a:r>
              <a:rPr lang="en-US" sz="2400" dirty="0"/>
              <a:t> </a:t>
            </a:r>
            <a:r>
              <a:rPr lang="en-US" sz="2400" dirty="0" err="1"/>
              <a:t>plokštelę</a:t>
            </a:r>
            <a:r>
              <a:rPr lang="en-US" sz="2400" dirty="0"/>
              <a:t>. </a:t>
            </a:r>
            <a:r>
              <a:rPr lang="en-US" sz="2400" b="1" dirty="0" err="1"/>
              <a:t>Gausite</a:t>
            </a:r>
            <a:r>
              <a:rPr lang="en-US" sz="2400" dirty="0"/>
              <a:t> </a:t>
            </a:r>
            <a:r>
              <a:rPr lang="en-US" sz="2400" dirty="0" err="1"/>
              <a:t>jos</a:t>
            </a:r>
            <a:r>
              <a:rPr lang="en-US" sz="2400" dirty="0"/>
              <a:t> </a:t>
            </a:r>
            <a:r>
              <a:rPr lang="en-US" sz="2400" dirty="0" err="1"/>
              <a:t>kontūrą</a:t>
            </a:r>
            <a:r>
              <a:rPr lang="en-US" sz="2400" dirty="0"/>
              <a:t>. </a:t>
            </a:r>
            <a:endParaRPr sz="2400" dirty="0"/>
          </a:p>
          <a:p>
            <a:pPr marL="609600" lvl="0" indent="-429260" algn="l" rtl="0">
              <a:lnSpc>
                <a:spcPct val="105000"/>
              </a:lnSpc>
              <a:spcBef>
                <a:spcPts val="0"/>
              </a:spcBef>
              <a:spcAft>
                <a:spcPts val="0"/>
              </a:spcAft>
              <a:buSzPts val="1960"/>
              <a:buAutoNum type="arabicPeriod"/>
            </a:pPr>
            <a:r>
              <a:rPr lang="en-US" sz="2400" dirty="0" err="1"/>
              <a:t>Vienoje</a:t>
            </a:r>
            <a:r>
              <a:rPr lang="en-US" sz="2400" dirty="0"/>
              <a:t> </a:t>
            </a:r>
            <a:r>
              <a:rPr lang="en-US" sz="2400" dirty="0" err="1"/>
              <a:t>stiklinės</a:t>
            </a:r>
            <a:r>
              <a:rPr lang="en-US" sz="2400" dirty="0"/>
              <a:t> </a:t>
            </a:r>
            <a:r>
              <a:rPr lang="en-US" sz="2400" dirty="0" err="1"/>
              <a:t>plokštelės</a:t>
            </a:r>
            <a:r>
              <a:rPr lang="en-US" sz="2400" dirty="0"/>
              <a:t> </a:t>
            </a:r>
            <a:r>
              <a:rPr lang="en-US" sz="2400" dirty="0" err="1"/>
              <a:t>pusėje</a:t>
            </a:r>
            <a:r>
              <a:rPr lang="en-US" sz="2400" dirty="0"/>
              <a:t> </a:t>
            </a:r>
            <a:r>
              <a:rPr lang="en-US" sz="2400" b="1" dirty="0" err="1"/>
              <a:t>įsmeikite</a:t>
            </a:r>
            <a:r>
              <a:rPr lang="en-US" sz="2400" dirty="0"/>
              <a:t> </a:t>
            </a:r>
            <a:r>
              <a:rPr lang="en-US" sz="2400" dirty="0" err="1"/>
              <a:t>smeigtukus</a:t>
            </a:r>
            <a:r>
              <a:rPr lang="en-US" sz="2400" dirty="0"/>
              <a:t> </a:t>
            </a:r>
            <a:r>
              <a:rPr lang="en-US" sz="2400" dirty="0" err="1"/>
              <a:t>taip</a:t>
            </a:r>
            <a:r>
              <a:rPr lang="en-US" sz="2400" dirty="0"/>
              <a:t>, </a:t>
            </a:r>
            <a:r>
              <a:rPr lang="en-US" sz="2400" b="1" dirty="0" err="1"/>
              <a:t>kaip</a:t>
            </a:r>
            <a:r>
              <a:rPr lang="en-US" sz="2400" b="1" dirty="0"/>
              <a:t> </a:t>
            </a:r>
            <a:r>
              <a:rPr lang="en-US" sz="2400" b="1" dirty="0" err="1"/>
              <a:t>parodyta</a:t>
            </a:r>
            <a:r>
              <a:rPr lang="en-US" sz="2400" b="1" dirty="0"/>
              <a:t> </a:t>
            </a:r>
            <a:r>
              <a:rPr lang="en-US" sz="2400" b="1" dirty="0" err="1"/>
              <a:t>paveiksle</a:t>
            </a:r>
            <a:r>
              <a:rPr lang="en-US" sz="2400" dirty="0"/>
              <a:t>.</a:t>
            </a:r>
            <a:endParaRPr sz="2400" dirty="0"/>
          </a:p>
          <a:p>
            <a:pPr marL="609600" lvl="0" indent="-429260" algn="l" rtl="0">
              <a:lnSpc>
                <a:spcPct val="105000"/>
              </a:lnSpc>
              <a:spcBef>
                <a:spcPts val="0"/>
              </a:spcBef>
              <a:spcAft>
                <a:spcPts val="0"/>
              </a:spcAft>
              <a:buSzPts val="1960"/>
              <a:buAutoNum type="arabicPeriod"/>
            </a:pPr>
            <a:r>
              <a:rPr lang="en-US" sz="2400" dirty="0"/>
              <a:t>…. </a:t>
            </a:r>
            <a:endParaRPr sz="2400" dirty="0"/>
          </a:p>
        </p:txBody>
      </p:sp>
      <p:grpSp>
        <p:nvGrpSpPr>
          <p:cNvPr id="18" name="Group 17">
            <a:extLst>
              <a:ext uri="{FF2B5EF4-FFF2-40B4-BE49-F238E27FC236}">
                <a16:creationId xmlns:a16="http://schemas.microsoft.com/office/drawing/2014/main" id="{86697D82-7176-B099-FE24-8074BBBB8161}"/>
              </a:ext>
            </a:extLst>
          </p:cNvPr>
          <p:cNvGrpSpPr/>
          <p:nvPr/>
        </p:nvGrpSpPr>
        <p:grpSpPr>
          <a:xfrm>
            <a:off x="7861955" y="1213683"/>
            <a:ext cx="3586261" cy="5142759"/>
            <a:chOff x="7522590" y="1307951"/>
            <a:chExt cx="3586261" cy="5142759"/>
          </a:xfrm>
        </p:grpSpPr>
        <p:pic>
          <p:nvPicPr>
            <p:cNvPr id="1026" name="Picture 2" descr="What Is Refraction of Light? - Twinkl Homework Help - Twinkl">
              <a:extLst>
                <a:ext uri="{FF2B5EF4-FFF2-40B4-BE49-F238E27FC236}">
                  <a16:creationId xmlns:a16="http://schemas.microsoft.com/office/drawing/2014/main" id="{8E671CF9-2928-E02B-FBF2-C0A29D9DE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28593">
              <a:off x="6986481" y="2328340"/>
              <a:ext cx="5142759" cy="31019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7B84957-7D2C-65C0-1C8D-19EFB54E990D}"/>
                </a:ext>
              </a:extLst>
            </p:cNvPr>
            <p:cNvGrpSpPr/>
            <p:nvPr/>
          </p:nvGrpSpPr>
          <p:grpSpPr>
            <a:xfrm>
              <a:off x="7522590" y="5369945"/>
              <a:ext cx="292231" cy="367645"/>
              <a:chOff x="7598004" y="5740924"/>
              <a:chExt cx="292231" cy="367645"/>
            </a:xfrm>
          </p:grpSpPr>
          <p:sp>
            <p:nvSpPr>
              <p:cNvPr id="2" name="Oval 1">
                <a:extLst>
                  <a:ext uri="{FF2B5EF4-FFF2-40B4-BE49-F238E27FC236}">
                    <a16:creationId xmlns:a16="http://schemas.microsoft.com/office/drawing/2014/main" id="{E80C63C4-BB5A-C2FF-C302-F102CA647897}"/>
                  </a:ext>
                </a:extLst>
              </p:cNvPr>
              <p:cNvSpPr/>
              <p:nvPr/>
            </p:nvSpPr>
            <p:spPr>
              <a:xfrm>
                <a:off x="7598004" y="5740924"/>
                <a:ext cx="216817" cy="2450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A8336200-2025-79B0-F457-CCC5B369A8F4}"/>
                  </a:ext>
                </a:extLst>
              </p:cNvPr>
              <p:cNvCxnSpPr>
                <a:cxnSpLocks/>
                <a:stCxn id="2" idx="5"/>
              </p:cNvCxnSpPr>
              <p:nvPr/>
            </p:nvCxnSpPr>
            <p:spPr>
              <a:xfrm>
                <a:off x="7783069" y="5950127"/>
                <a:ext cx="107166" cy="15844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A1C5E66-572C-1C8A-E1EE-90A5A7D75587}"/>
                </a:ext>
              </a:extLst>
            </p:cNvPr>
            <p:cNvGrpSpPr/>
            <p:nvPr/>
          </p:nvGrpSpPr>
          <p:grpSpPr>
            <a:xfrm>
              <a:off x="8513976" y="4381701"/>
              <a:ext cx="292231" cy="367645"/>
              <a:chOff x="7598004" y="5740924"/>
              <a:chExt cx="292231" cy="367645"/>
            </a:xfrm>
          </p:grpSpPr>
          <p:sp>
            <p:nvSpPr>
              <p:cNvPr id="10" name="Oval 9">
                <a:extLst>
                  <a:ext uri="{FF2B5EF4-FFF2-40B4-BE49-F238E27FC236}">
                    <a16:creationId xmlns:a16="http://schemas.microsoft.com/office/drawing/2014/main" id="{FCE826A3-A54F-A6DC-FF27-86A528446DC5}"/>
                  </a:ext>
                </a:extLst>
              </p:cNvPr>
              <p:cNvSpPr/>
              <p:nvPr/>
            </p:nvSpPr>
            <p:spPr>
              <a:xfrm>
                <a:off x="7598004" y="5740924"/>
                <a:ext cx="216817" cy="2450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7AB894F-7C24-000F-6C85-20F2A943EB2B}"/>
                  </a:ext>
                </a:extLst>
              </p:cNvPr>
              <p:cNvCxnSpPr>
                <a:cxnSpLocks/>
                <a:stCxn id="10" idx="5"/>
              </p:cNvCxnSpPr>
              <p:nvPr/>
            </p:nvCxnSpPr>
            <p:spPr>
              <a:xfrm>
                <a:off x="7783069" y="5950127"/>
                <a:ext cx="107166" cy="15844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8FD997A-9E98-068F-CC93-4212E143EA96}"/>
                </a:ext>
              </a:extLst>
            </p:cNvPr>
            <p:cNvGrpSpPr/>
            <p:nvPr/>
          </p:nvGrpSpPr>
          <p:grpSpPr>
            <a:xfrm>
              <a:off x="9330409" y="2769718"/>
              <a:ext cx="292231" cy="367645"/>
              <a:chOff x="7598004" y="5740924"/>
              <a:chExt cx="292231" cy="367645"/>
            </a:xfrm>
          </p:grpSpPr>
          <p:sp>
            <p:nvSpPr>
              <p:cNvPr id="13" name="Oval 12">
                <a:extLst>
                  <a:ext uri="{FF2B5EF4-FFF2-40B4-BE49-F238E27FC236}">
                    <a16:creationId xmlns:a16="http://schemas.microsoft.com/office/drawing/2014/main" id="{EB1AEBF3-8200-5140-6A74-6CB9A52E9A26}"/>
                  </a:ext>
                </a:extLst>
              </p:cNvPr>
              <p:cNvSpPr/>
              <p:nvPr/>
            </p:nvSpPr>
            <p:spPr>
              <a:xfrm>
                <a:off x="7598004" y="5740924"/>
                <a:ext cx="216817" cy="2450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FC23498-8C0E-3744-90DD-5C8747263D52}"/>
                  </a:ext>
                </a:extLst>
              </p:cNvPr>
              <p:cNvCxnSpPr>
                <a:cxnSpLocks/>
                <a:stCxn id="13" idx="5"/>
              </p:cNvCxnSpPr>
              <p:nvPr/>
            </p:nvCxnSpPr>
            <p:spPr>
              <a:xfrm>
                <a:off x="7783069" y="5950127"/>
                <a:ext cx="107166" cy="15844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4C8989E-575F-7802-94CC-DC2D2E3AC9F9}"/>
                </a:ext>
              </a:extLst>
            </p:cNvPr>
            <p:cNvGrpSpPr/>
            <p:nvPr/>
          </p:nvGrpSpPr>
          <p:grpSpPr>
            <a:xfrm>
              <a:off x="10531311" y="1544234"/>
              <a:ext cx="292231" cy="367645"/>
              <a:chOff x="7598004" y="5740924"/>
              <a:chExt cx="292231" cy="367645"/>
            </a:xfrm>
          </p:grpSpPr>
          <p:sp>
            <p:nvSpPr>
              <p:cNvPr id="16" name="Oval 15">
                <a:extLst>
                  <a:ext uri="{FF2B5EF4-FFF2-40B4-BE49-F238E27FC236}">
                    <a16:creationId xmlns:a16="http://schemas.microsoft.com/office/drawing/2014/main" id="{7007624D-AEF2-E718-AEDB-9CC27BAF8D9B}"/>
                  </a:ext>
                </a:extLst>
              </p:cNvPr>
              <p:cNvSpPr/>
              <p:nvPr/>
            </p:nvSpPr>
            <p:spPr>
              <a:xfrm>
                <a:off x="7598004" y="5740924"/>
                <a:ext cx="216817" cy="2450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90129D7-CA3C-1F1E-8706-2E7E90C7CF8D}"/>
                  </a:ext>
                </a:extLst>
              </p:cNvPr>
              <p:cNvCxnSpPr>
                <a:cxnSpLocks/>
                <a:stCxn id="16" idx="5"/>
              </p:cNvCxnSpPr>
              <p:nvPr/>
            </p:nvCxnSpPr>
            <p:spPr>
              <a:xfrm>
                <a:off x="7783069" y="5950127"/>
                <a:ext cx="107166" cy="158442"/>
              </a:xfrm>
              <a:prstGeom prst="line">
                <a:avLst/>
              </a:prstGeom>
              <a:ln w="28575"/>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g2e2c01276ed_0_169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0" name="Google Shape;1060;g2e2c01276ed_0_1690"/>
          <p:cNvSpPr txBox="1">
            <a:spLocks noGrp="1"/>
          </p:cNvSpPr>
          <p:nvPr>
            <p:ph type="title"/>
          </p:nvPr>
        </p:nvSpPr>
        <p:spPr>
          <a:xfrm>
            <a:off x="890338" y="640080"/>
            <a:ext cx="3734100" cy="356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000"/>
              <a:buFont typeface="Calibri"/>
              <a:buNone/>
            </a:pPr>
            <a:r>
              <a:rPr lang="en-US" sz="5000" i="0" u="none" strike="noStrike" dirty="0" err="1"/>
              <a:t>Instrukcijos</a:t>
            </a:r>
            <a:r>
              <a:rPr lang="en-US" sz="5000" i="0" u="none" strike="noStrike" dirty="0"/>
              <a:t> </a:t>
            </a:r>
            <a:r>
              <a:rPr lang="en-US" sz="5000" b="1" i="0" u="none" strike="noStrike" dirty="0" err="1"/>
              <a:t>nebuvimas</a:t>
            </a:r>
            <a:r>
              <a:rPr lang="en-US" sz="5000" i="0" u="none" strike="noStrike" dirty="0"/>
              <a:t> </a:t>
            </a:r>
            <a:r>
              <a:rPr lang="en-US" sz="5000" i="0" u="none" strike="noStrike" dirty="0" err="1"/>
              <a:t>skatina</a:t>
            </a:r>
            <a:r>
              <a:rPr lang="en-US" sz="5000" i="0" u="none" strike="noStrike" dirty="0"/>
              <a:t> </a:t>
            </a:r>
            <a:r>
              <a:rPr lang="en-US" sz="5000" i="0" u="none" strike="noStrike" dirty="0" err="1"/>
              <a:t>mokinių</a:t>
            </a:r>
            <a:r>
              <a:rPr lang="en-US" sz="5000" i="0" u="none" strike="noStrike" dirty="0"/>
              <a:t> </a:t>
            </a:r>
            <a:r>
              <a:rPr lang="en-US" sz="5000" i="0" u="none" strike="noStrike" dirty="0" err="1"/>
              <a:t>mąstymą</a:t>
            </a:r>
            <a:endParaRPr sz="5000" dirty="0"/>
          </a:p>
        </p:txBody>
      </p:sp>
      <p:sp>
        <p:nvSpPr>
          <p:cNvPr id="1061" name="Google Shape;1061;g2e2c01276ed_0_1690"/>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62" name="Google Shape;1062;g2e2c01276ed_0_1690" descr="AS Level Thinking Skills Distance Learning | Wolsey Hall Oxford"/>
          <p:cNvPicPr preferRelativeResize="0"/>
          <p:nvPr/>
        </p:nvPicPr>
        <p:blipFill rotWithShape="1">
          <a:blip r:embed="rId3">
            <a:alphaModFix/>
          </a:blip>
          <a:srcRect l="34337" r="33315"/>
          <a:stretch/>
        </p:blipFill>
        <p:spPr>
          <a:xfrm>
            <a:off x="5311702" y="10"/>
            <a:ext cx="6878775" cy="685800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2" name="Google Shape;989;g2e2c01276ed_0_1626">
            <a:extLst>
              <a:ext uri="{FF2B5EF4-FFF2-40B4-BE49-F238E27FC236}">
                <a16:creationId xmlns:a16="http://schemas.microsoft.com/office/drawing/2014/main" id="{2C75112D-B2C6-C2CD-D8FB-4BA68C332AB8}"/>
              </a:ext>
            </a:extLst>
          </p:cNvPr>
          <p:cNvSpPr/>
          <p:nvPr/>
        </p:nvSpPr>
        <p:spPr>
          <a:xfrm>
            <a:off x="-1477" y="-9"/>
            <a:ext cx="5704693" cy="64008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a:solidFill>
                  <a:schemeClr val="lt1"/>
                </a:solidFill>
                <a:latin typeface="Calibri"/>
                <a:ea typeface="Calibri"/>
                <a:cs typeface="Calibri"/>
                <a:sym typeface="Calibri"/>
              </a:rPr>
              <a:t>4. </a:t>
            </a:r>
            <a:r>
              <a:rPr lang="en-US" sz="2400" b="1" i="0" u="none" strike="noStrike" cap="none" dirty="0" err="1">
                <a:solidFill>
                  <a:schemeClr val="lt1"/>
                </a:solidFill>
                <a:latin typeface="Calibri"/>
                <a:ea typeface="Calibri"/>
                <a:cs typeface="Calibri"/>
                <a:sym typeface="Calibri"/>
              </a:rPr>
              <a:t>Tyrinėjimo</a:t>
            </a:r>
            <a:r>
              <a:rPr lang="en-US" sz="2400" b="1" i="0" u="none" strike="noStrike" cap="none" dirty="0">
                <a:solidFill>
                  <a:schemeClr val="lt1"/>
                </a:solidFill>
                <a:latin typeface="Calibri"/>
                <a:ea typeface="Calibri"/>
                <a:cs typeface="Calibri"/>
                <a:sym typeface="Calibri"/>
              </a:rPr>
              <a:t> </a:t>
            </a:r>
            <a:r>
              <a:rPr lang="en-US" sz="2400" b="1" i="0" u="none" strike="noStrike" cap="none" dirty="0" err="1">
                <a:solidFill>
                  <a:schemeClr val="lt1"/>
                </a:solidFill>
                <a:latin typeface="Calibri"/>
                <a:ea typeface="Calibri"/>
                <a:cs typeface="Calibri"/>
                <a:sym typeface="Calibri"/>
              </a:rPr>
              <a:t>veikla</a:t>
            </a:r>
            <a:r>
              <a:rPr lang="en-US" sz="2400" b="1" i="0" u="none" strike="noStrike" cap="none" dirty="0">
                <a:solidFill>
                  <a:schemeClr val="lt1"/>
                </a:solidFill>
                <a:latin typeface="Calibri"/>
                <a:ea typeface="Calibri"/>
                <a:cs typeface="Calibri"/>
                <a:sym typeface="Calibri"/>
              </a:rPr>
              <a:t> </a:t>
            </a:r>
            <a:r>
              <a:rPr lang="en-US" sz="2000" b="0" i="0" u="none" strike="noStrike" cap="none" dirty="0">
                <a:solidFill>
                  <a:schemeClr val="lt1"/>
                </a:solidFill>
                <a:latin typeface="Calibri"/>
                <a:ea typeface="Calibri"/>
                <a:cs typeface="Calibri"/>
                <a:sym typeface="Calibri"/>
              </a:rPr>
              <a:t>(</a:t>
            </a:r>
            <a:r>
              <a:rPr lang="en-US" sz="2000" b="0" i="0" u="none" strike="noStrike" cap="none" dirty="0" err="1">
                <a:solidFill>
                  <a:schemeClr val="lt1"/>
                </a:solidFill>
                <a:latin typeface="Calibri"/>
                <a:ea typeface="Calibri"/>
                <a:cs typeface="Calibri"/>
                <a:sym typeface="Calibri"/>
              </a:rPr>
              <a:t>priemonės</a:t>
            </a:r>
            <a:r>
              <a:rPr lang="en-US" sz="2000" b="0" i="0" u="none" strike="noStrike" cap="none" dirty="0">
                <a:solidFill>
                  <a:schemeClr val="lt1"/>
                </a:solidFill>
                <a:latin typeface="Calibri"/>
                <a:ea typeface="Calibri"/>
                <a:cs typeface="Calibri"/>
                <a:sym typeface="Calibri"/>
              </a:rPr>
              <a:t> + </a:t>
            </a:r>
            <a:r>
              <a:rPr lang="en-US" sz="2000" b="0" i="0" u="none" strike="noStrike" cap="none" dirty="0" err="1">
                <a:solidFill>
                  <a:schemeClr val="lt1"/>
                </a:solidFill>
                <a:latin typeface="Calibri"/>
                <a:ea typeface="Calibri"/>
                <a:cs typeface="Calibri"/>
                <a:sym typeface="Calibri"/>
              </a:rPr>
              <a:t>tyrinėjimas</a:t>
            </a:r>
            <a:r>
              <a:rPr lang="en-US" sz="2000" b="0" i="0" u="none" strike="noStrike" cap="none" dirty="0">
                <a:solidFill>
                  <a:schemeClr val="lt1"/>
                </a:solidFill>
                <a:latin typeface="Calibri"/>
                <a:ea typeface="Calibri"/>
                <a:cs typeface="Calibri"/>
                <a:sym typeface="Calibri"/>
              </a:rPr>
              <a:t>)</a:t>
            </a:r>
            <a:endParaRPr sz="2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53025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g2e2c01276ed_0_169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68" name="Google Shape;1068;g2e2c01276ed_0_1697" descr="Benefits of Group Study vs Self Study | Oxford Learning"/>
          <p:cNvPicPr preferRelativeResize="0"/>
          <p:nvPr/>
        </p:nvPicPr>
        <p:blipFill rotWithShape="1">
          <a:blip r:embed="rId3">
            <a:alphaModFix/>
          </a:blip>
          <a:srcRect l="3651" t="9090" r="19644"/>
          <a:stretch/>
        </p:blipFill>
        <p:spPr>
          <a:xfrm>
            <a:off x="3523488" y="10"/>
            <a:ext cx="8668513" cy="6857989"/>
          </a:xfrm>
          <a:prstGeom prst="rect">
            <a:avLst/>
          </a:prstGeom>
          <a:noFill/>
          <a:ln>
            <a:noFill/>
          </a:ln>
        </p:spPr>
      </p:pic>
      <p:sp>
        <p:nvSpPr>
          <p:cNvPr id="1069" name="Google Shape;1069;g2e2c01276ed_0_1697"/>
          <p:cNvSpPr/>
          <p:nvPr/>
        </p:nvSpPr>
        <p:spPr>
          <a:xfrm>
            <a:off x="2" y="0"/>
            <a:ext cx="9756600" cy="6858000"/>
          </a:xfrm>
          <a:prstGeom prst="rect">
            <a:avLst/>
          </a:prstGeom>
          <a:gradFill>
            <a:gsLst>
              <a:gs pos="0">
                <a:srgbClr val="FFFFFF">
                  <a:alpha val="0"/>
                </a:srgbClr>
              </a:gs>
              <a:gs pos="19000">
                <a:srgbClr val="FFFFFF">
                  <a:alpha val="37254"/>
                </a:srgbClr>
              </a:gs>
              <a:gs pos="35000">
                <a:srgbClr val="FFFFFF">
                  <a:alpha val="77254"/>
                </a:srgbClr>
              </a:gs>
              <a:gs pos="5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0" name="Google Shape;1070;g2e2c01276ed_0_1697"/>
          <p:cNvSpPr txBox="1">
            <a:spLocks noGrp="1"/>
          </p:cNvSpPr>
          <p:nvPr>
            <p:ph type="title"/>
          </p:nvPr>
        </p:nvSpPr>
        <p:spPr>
          <a:xfrm>
            <a:off x="371093" y="1161288"/>
            <a:ext cx="4934400" cy="1282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i="0" u="none" strike="noStrike"/>
              <a:t>Įsigilink, dalinkis ir būk komandos nariu…</a:t>
            </a:r>
            <a:endParaRPr/>
          </a:p>
        </p:txBody>
      </p:sp>
      <p:sp>
        <p:nvSpPr>
          <p:cNvPr id="1071" name="Google Shape;1071;g2e2c01276ed_0_1697"/>
          <p:cNvSpPr/>
          <p:nvPr/>
        </p:nvSpPr>
        <p:spPr>
          <a:xfrm rot="5400000">
            <a:off x="662505" y="605784"/>
            <a:ext cx="73200" cy="548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2" name="Google Shape;1072;g2e2c01276ed_0_1697"/>
          <p:cNvSpPr/>
          <p:nvPr/>
        </p:nvSpPr>
        <p:spPr>
          <a:xfrm>
            <a:off x="428244" y="2443480"/>
            <a:ext cx="3300900" cy="9000"/>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73" name="Google Shape;1073;g2e2c01276ed_0_1697"/>
          <p:cNvSpPr txBox="1">
            <a:spLocks noGrp="1"/>
          </p:cNvSpPr>
          <p:nvPr>
            <p:ph type="body" idx="1"/>
          </p:nvPr>
        </p:nvSpPr>
        <p:spPr>
          <a:xfrm>
            <a:off x="424815" y="3272283"/>
            <a:ext cx="5452200" cy="228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b="1" i="0" u="none" strike="noStrike"/>
              <a:t>Darni komanda </a:t>
            </a:r>
            <a:r>
              <a:rPr lang="en-US" sz="3200" i="0" u="none" strike="noStrike"/>
              <a:t>- sėkmingo problemų sprendimo bendradarbiaujant link…</a:t>
            </a:r>
            <a:endParaRPr sz="3200"/>
          </a:p>
        </p:txBody>
      </p:sp>
      <p:sp>
        <p:nvSpPr>
          <p:cNvPr id="2" name="Google Shape;990;g2e2c01276ed_0_1626">
            <a:extLst>
              <a:ext uri="{FF2B5EF4-FFF2-40B4-BE49-F238E27FC236}">
                <a16:creationId xmlns:a16="http://schemas.microsoft.com/office/drawing/2014/main" id="{6764B52A-0703-6ADC-0465-82B37476F8A3}"/>
              </a:ext>
            </a:extLst>
          </p:cNvPr>
          <p:cNvSpPr/>
          <p:nvPr/>
        </p:nvSpPr>
        <p:spPr>
          <a:xfrm>
            <a:off x="-3150" y="1"/>
            <a:ext cx="4933369" cy="91673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a:solidFill>
                  <a:schemeClr val="lt1"/>
                </a:solidFill>
                <a:latin typeface="Calibri"/>
                <a:ea typeface="Calibri"/>
                <a:cs typeface="Calibri"/>
                <a:sym typeface="Calibri"/>
              </a:rPr>
              <a:t>5. </a:t>
            </a:r>
            <a:r>
              <a:rPr lang="en-US" sz="2400" b="1" i="0" u="none" strike="noStrike" cap="none" dirty="0" err="1">
                <a:solidFill>
                  <a:schemeClr val="lt1"/>
                </a:solidFill>
                <a:latin typeface="Calibri"/>
                <a:ea typeface="Calibri"/>
                <a:cs typeface="Calibri"/>
                <a:sym typeface="Calibri"/>
              </a:rPr>
              <a:t>Pagalba</a:t>
            </a:r>
            <a:r>
              <a:rPr lang="en-US" sz="2400" b="1" i="0" u="none" strike="noStrike" cap="none" dirty="0">
                <a:solidFill>
                  <a:schemeClr val="lt1"/>
                </a:solidFill>
                <a:latin typeface="Calibri"/>
                <a:ea typeface="Calibri"/>
                <a:cs typeface="Calibri"/>
                <a:sym typeface="Calibri"/>
              </a:rPr>
              <a:t> </a:t>
            </a:r>
            <a:r>
              <a:rPr lang="en-US" sz="2000" b="0" i="0" u="none" strike="noStrike" cap="none" dirty="0">
                <a:solidFill>
                  <a:schemeClr val="lt1"/>
                </a:solidFill>
                <a:latin typeface="Calibri"/>
                <a:ea typeface="Calibri"/>
                <a:cs typeface="Calibri"/>
                <a:sym typeface="Calibri"/>
              </a:rPr>
              <a:t>(</a:t>
            </a:r>
            <a:r>
              <a:rPr lang="en-US" sz="2000" b="0" i="0" u="none" strike="noStrike" cap="none" dirty="0" err="1">
                <a:solidFill>
                  <a:schemeClr val="lt1"/>
                </a:solidFill>
                <a:latin typeface="Calibri"/>
                <a:ea typeface="Calibri"/>
                <a:cs typeface="Calibri"/>
                <a:sym typeface="Calibri"/>
              </a:rPr>
              <a:t>mokymo</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turinys</a:t>
            </a:r>
            <a:r>
              <a:rPr lang="en-US" sz="2000" b="0" i="0" u="none" strike="noStrike" cap="none" dirty="0">
                <a:solidFill>
                  <a:schemeClr val="lt1"/>
                </a:solidFill>
                <a:latin typeface="Calibri"/>
                <a:ea typeface="Calibri"/>
                <a:cs typeface="Calibri"/>
                <a:sym typeface="Calibri"/>
              </a:rPr>
              <a:t> + </a:t>
            </a:r>
            <a:r>
              <a:rPr lang="en-US" sz="2000" b="0" i="0" u="none" strike="noStrike" cap="none" dirty="0" err="1">
                <a:solidFill>
                  <a:schemeClr val="lt1"/>
                </a:solidFill>
                <a:latin typeface="Calibri"/>
                <a:ea typeface="Calibri"/>
                <a:cs typeface="Calibri"/>
                <a:sym typeface="Calibri"/>
              </a:rPr>
              <a:t>mokytojas</a:t>
            </a:r>
            <a:r>
              <a:rPr lang="en-US" sz="2000" b="0" i="0" u="none" strike="noStrike" cap="none" dirty="0">
                <a:solidFill>
                  <a:schemeClr val="lt1"/>
                </a:solidFill>
                <a:latin typeface="Calibri"/>
                <a:ea typeface="Calibri"/>
                <a:cs typeface="Calibri"/>
                <a:sym typeface="Calibri"/>
              </a:rPr>
              <a:t>)</a:t>
            </a:r>
            <a:endParaRPr sz="2400" b="0" i="0" u="none" strike="noStrike" cap="none" dirty="0">
              <a:solidFill>
                <a:schemeClr val="lt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63B3FEB9-23F6-BA62-5FCE-AE319E81C50A}"/>
              </a:ext>
            </a:extLst>
          </p:cNvPr>
          <p:cNvGrpSpPr/>
          <p:nvPr/>
        </p:nvGrpSpPr>
        <p:grpSpPr>
          <a:xfrm>
            <a:off x="350960" y="4936199"/>
            <a:ext cx="6588376" cy="1714939"/>
            <a:chOff x="-1" y="2527336"/>
            <a:chExt cx="6712300" cy="1866601"/>
          </a:xfrm>
        </p:grpSpPr>
        <p:pic>
          <p:nvPicPr>
            <p:cNvPr id="4" name="Picture 3">
              <a:extLst>
                <a:ext uri="{FF2B5EF4-FFF2-40B4-BE49-F238E27FC236}">
                  <a16:creationId xmlns:a16="http://schemas.microsoft.com/office/drawing/2014/main" id="{0FBF53D3-AD98-C559-491A-450D58152449}"/>
                </a:ext>
              </a:extLst>
            </p:cNvPr>
            <p:cNvPicPr>
              <a:picLocks noChangeAspect="1"/>
            </p:cNvPicPr>
            <p:nvPr/>
          </p:nvPicPr>
          <p:blipFill>
            <a:blip r:embed="rId4"/>
            <a:srcRect b="18950"/>
            <a:stretch/>
          </p:blipFill>
          <p:spPr>
            <a:xfrm rot="10800000" flipH="1" flipV="1">
              <a:off x="0" y="3415969"/>
              <a:ext cx="6591513" cy="977967"/>
            </a:xfrm>
            <a:prstGeom prst="rect">
              <a:avLst/>
            </a:prstGeom>
          </p:spPr>
        </p:pic>
        <p:pic>
          <p:nvPicPr>
            <p:cNvPr id="5" name="Picture 4">
              <a:extLst>
                <a:ext uri="{FF2B5EF4-FFF2-40B4-BE49-F238E27FC236}">
                  <a16:creationId xmlns:a16="http://schemas.microsoft.com/office/drawing/2014/main" id="{08B37262-E27B-9ECA-3503-DABFD46499CB}"/>
                </a:ext>
              </a:extLst>
            </p:cNvPr>
            <p:cNvPicPr>
              <a:picLocks noChangeAspect="1"/>
            </p:cNvPicPr>
            <p:nvPr/>
          </p:nvPicPr>
          <p:blipFill>
            <a:blip r:embed="rId5"/>
            <a:srcRect b="28801"/>
            <a:stretch/>
          </p:blipFill>
          <p:spPr>
            <a:xfrm rot="10800000" flipH="1" flipV="1">
              <a:off x="173195" y="2527336"/>
              <a:ext cx="6448668" cy="859105"/>
            </a:xfrm>
            <a:prstGeom prst="rect">
              <a:avLst/>
            </a:prstGeom>
          </p:spPr>
        </p:pic>
        <p:sp>
          <p:nvSpPr>
            <p:cNvPr id="6" name="Rectangle 5">
              <a:extLst>
                <a:ext uri="{FF2B5EF4-FFF2-40B4-BE49-F238E27FC236}">
                  <a16:creationId xmlns:a16="http://schemas.microsoft.com/office/drawing/2014/main" id="{62108007-8AE1-721C-DBBF-F3F30CCA41BF}"/>
                </a:ext>
              </a:extLst>
            </p:cNvPr>
            <p:cNvSpPr/>
            <p:nvPr/>
          </p:nvSpPr>
          <p:spPr>
            <a:xfrm>
              <a:off x="-1" y="3369408"/>
              <a:ext cx="6712300" cy="10245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363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g2e2c01276ed_0_170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79" name="Google Shape;1079;g2e2c01276ed_0_1707" descr="Try these DIY science experiments at home 🧪️ | Guinness World Records"/>
          <p:cNvPicPr preferRelativeResize="0"/>
          <p:nvPr/>
        </p:nvPicPr>
        <p:blipFill rotWithShape="1">
          <a:blip r:embed="rId3">
            <a:alphaModFix/>
          </a:blip>
          <a:srcRect l="16611" t="9090" r="18751"/>
          <a:stretch/>
        </p:blipFill>
        <p:spPr>
          <a:xfrm>
            <a:off x="3523488" y="10"/>
            <a:ext cx="8668512" cy="6857990"/>
          </a:xfrm>
          <a:prstGeom prst="rect">
            <a:avLst/>
          </a:prstGeom>
          <a:noFill/>
          <a:ln>
            <a:noFill/>
          </a:ln>
        </p:spPr>
      </p:pic>
      <p:sp>
        <p:nvSpPr>
          <p:cNvPr id="1080" name="Google Shape;1080;g2e2c01276ed_0_1707"/>
          <p:cNvSpPr/>
          <p:nvPr/>
        </p:nvSpPr>
        <p:spPr>
          <a:xfrm>
            <a:off x="0" y="0"/>
            <a:ext cx="9756600" cy="6858000"/>
          </a:xfrm>
          <a:prstGeom prst="rect">
            <a:avLst/>
          </a:prstGeom>
          <a:gradFill>
            <a:gsLst>
              <a:gs pos="0">
                <a:srgbClr val="FFFFFF">
                  <a:alpha val="0"/>
                </a:srgbClr>
              </a:gs>
              <a:gs pos="19000">
                <a:srgbClr val="FFFFFF">
                  <a:alpha val="37254"/>
                </a:srgbClr>
              </a:gs>
              <a:gs pos="35000">
                <a:srgbClr val="FFFFFF">
                  <a:alpha val="78431"/>
                </a:srgbClr>
              </a:gs>
              <a:gs pos="58000">
                <a:schemeClr val="lt1"/>
              </a:gs>
              <a:gs pos="100000">
                <a:schemeClr val="lt1"/>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1" name="Google Shape;1081;g2e2c01276ed_0_1707"/>
          <p:cNvSpPr txBox="1">
            <a:spLocks noGrp="1"/>
          </p:cNvSpPr>
          <p:nvPr>
            <p:ph type="title"/>
          </p:nvPr>
        </p:nvSpPr>
        <p:spPr>
          <a:xfrm>
            <a:off x="458169" y="2114832"/>
            <a:ext cx="4023300" cy="2247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800" i="0" u="none" strike="noStrike"/>
              <a:t>Daryk kartu su mokiniais - išlaikyk intrigą ir reflektuok...</a:t>
            </a:r>
            <a:endParaRPr sz="4800"/>
          </a:p>
        </p:txBody>
      </p:sp>
      <p:sp>
        <p:nvSpPr>
          <p:cNvPr id="1082" name="Google Shape;1082;g2e2c01276ed_0_1707"/>
          <p:cNvSpPr/>
          <p:nvPr/>
        </p:nvSpPr>
        <p:spPr>
          <a:xfrm rot="5400000">
            <a:off x="759867" y="346833"/>
            <a:ext cx="146400" cy="70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3" name="Google Shape;1083;g2e2c01276ed_0_1707"/>
          <p:cNvSpPr/>
          <p:nvPr/>
        </p:nvSpPr>
        <p:spPr>
          <a:xfrm>
            <a:off x="481029" y="4546920"/>
            <a:ext cx="3977700" cy="18300"/>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 name="Google Shape;991;g2e2c01276ed_0_1626">
            <a:extLst>
              <a:ext uri="{FF2B5EF4-FFF2-40B4-BE49-F238E27FC236}">
                <a16:creationId xmlns:a16="http://schemas.microsoft.com/office/drawing/2014/main" id="{BB4E5759-48DD-2EF7-A973-18B7A8D0166D}"/>
              </a:ext>
            </a:extLst>
          </p:cNvPr>
          <p:cNvSpPr/>
          <p:nvPr/>
        </p:nvSpPr>
        <p:spPr>
          <a:xfrm>
            <a:off x="0" y="1"/>
            <a:ext cx="3610466" cy="77208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a:solidFill>
                  <a:schemeClr val="lt1"/>
                </a:solidFill>
                <a:latin typeface="Calibri"/>
                <a:ea typeface="Calibri"/>
                <a:cs typeface="Calibri"/>
                <a:sym typeface="Calibri"/>
              </a:rPr>
              <a:t>6. </a:t>
            </a:r>
            <a:r>
              <a:rPr lang="en-US" sz="2400" b="1" i="0" u="none" strike="noStrike" cap="none" dirty="0" err="1">
                <a:solidFill>
                  <a:schemeClr val="lt1"/>
                </a:solidFill>
                <a:latin typeface="Calibri"/>
                <a:ea typeface="Calibri"/>
                <a:cs typeface="Calibri"/>
                <a:sym typeface="Calibri"/>
              </a:rPr>
              <a:t>Refleksija</a:t>
            </a:r>
            <a:endParaRPr sz="24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42641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F5EB95-172C-06E1-D186-BA9A3788F0DA}"/>
              </a:ext>
            </a:extLst>
          </p:cNvPr>
          <p:cNvPicPr>
            <a:picLocks noChangeAspect="1"/>
          </p:cNvPicPr>
          <p:nvPr/>
        </p:nvPicPr>
        <p:blipFill>
          <a:blip r:embed="rId2"/>
          <a:stretch>
            <a:fillRect/>
          </a:stretch>
        </p:blipFill>
        <p:spPr>
          <a:xfrm>
            <a:off x="3580506" y="2742481"/>
            <a:ext cx="8340188" cy="4115519"/>
          </a:xfrm>
          <a:prstGeom prst="rect">
            <a:avLst/>
          </a:prstGeom>
        </p:spPr>
      </p:pic>
      <p:sp>
        <p:nvSpPr>
          <p:cNvPr id="3" name="Text Placeholder 2">
            <a:extLst>
              <a:ext uri="{FF2B5EF4-FFF2-40B4-BE49-F238E27FC236}">
                <a16:creationId xmlns:a16="http://schemas.microsoft.com/office/drawing/2014/main" id="{CF611BEA-0A70-6977-14A1-889D56BA608A}"/>
              </a:ext>
            </a:extLst>
          </p:cNvPr>
          <p:cNvSpPr>
            <a:spLocks noGrp="1"/>
          </p:cNvSpPr>
          <p:nvPr>
            <p:ph type="body" idx="1"/>
          </p:nvPr>
        </p:nvSpPr>
        <p:spPr>
          <a:xfrm>
            <a:off x="485938" y="299404"/>
            <a:ext cx="11116127" cy="4555200"/>
          </a:xfrm>
        </p:spPr>
        <p:txBody>
          <a:bodyPr/>
          <a:lstStyle/>
          <a:p>
            <a:pPr marL="76200" indent="0">
              <a:buNone/>
            </a:pPr>
            <a:r>
              <a:rPr lang="en-US" b="1" i="0" u="none" strike="noStrike" baseline="0" dirty="0">
                <a:solidFill>
                  <a:srgbClr val="000000"/>
                </a:solidFill>
                <a:latin typeface="Times New Roman" panose="02020603050405020304" pitchFamily="18" charset="0"/>
              </a:rPr>
              <a:t>E</a:t>
            </a:r>
            <a:r>
              <a:rPr lang="lt-LT" b="1" i="0" u="none" strike="noStrike" baseline="0" dirty="0" err="1">
                <a:solidFill>
                  <a:srgbClr val="000000"/>
                </a:solidFill>
                <a:latin typeface="Times New Roman" panose="02020603050405020304" pitchFamily="18" charset="0"/>
              </a:rPr>
              <a:t>mocinė</a:t>
            </a:r>
            <a:r>
              <a:rPr lang="en-US" b="1" i="0" u="none" strike="noStrike" baseline="0" dirty="0">
                <a:solidFill>
                  <a:srgbClr val="000000"/>
                </a:solidFill>
                <a:latin typeface="Times New Roman" panose="02020603050405020304" pitchFamily="18" charset="0"/>
              </a:rPr>
              <a:t>s</a:t>
            </a:r>
            <a:r>
              <a:rPr lang="lt-LT" b="1" i="0" u="none" strike="noStrike" baseline="0" dirty="0">
                <a:solidFill>
                  <a:srgbClr val="000000"/>
                </a:solidFill>
                <a:latin typeface="Times New Roman" panose="02020603050405020304" pitchFamily="18" charset="0"/>
              </a:rPr>
              <a:t> aplinkos </a:t>
            </a:r>
            <a:r>
              <a:rPr lang="lt-LT" b="1" i="0" u="none" strike="noStrike" baseline="0" dirty="0" err="1">
                <a:solidFill>
                  <a:srgbClr val="000000"/>
                </a:solidFill>
                <a:latin typeface="Times New Roman" panose="02020603050405020304" pitchFamily="18" charset="0"/>
              </a:rPr>
              <a:t>kūrim</a:t>
            </a:r>
            <a:r>
              <a:rPr lang="en-US" b="1" i="0" u="none" strike="noStrike" baseline="0" dirty="0">
                <a:solidFill>
                  <a:srgbClr val="000000"/>
                </a:solidFill>
                <a:latin typeface="Times New Roman" panose="02020603050405020304" pitchFamily="18" charset="0"/>
              </a:rPr>
              <a:t>as</a:t>
            </a:r>
            <a:r>
              <a:rPr lang="lt-LT" b="1" i="0" u="none" strike="noStrike" baseline="0" dirty="0">
                <a:solidFill>
                  <a:srgbClr val="000000"/>
                </a:solidFill>
                <a:latin typeface="Times New Roman" panose="02020603050405020304" pitchFamily="18" charset="0"/>
              </a:rPr>
              <a:t> VMA</a:t>
            </a:r>
            <a:r>
              <a:rPr lang="en-US" b="1" i="0" u="none" strike="noStrike" baseline="0" dirty="0">
                <a:solidFill>
                  <a:srgbClr val="000000"/>
                </a:solidFill>
                <a:latin typeface="Times New Roman" panose="02020603050405020304" pitchFamily="18" charset="0"/>
              </a:rPr>
              <a:t>:</a:t>
            </a:r>
            <a:r>
              <a:rPr lang="lt-LT" b="1" i="0" u="none" strike="noStrike" baseline="0" dirty="0">
                <a:solidFill>
                  <a:srgbClr val="000000"/>
                </a:solidFill>
                <a:latin typeface="Times New Roman" panose="02020603050405020304" pitchFamily="18" charset="0"/>
              </a:rPr>
              <a:t> </a:t>
            </a:r>
            <a:r>
              <a:rPr lang="lt-LT" b="0" i="0" u="none" strike="noStrike" baseline="0" dirty="0">
                <a:solidFill>
                  <a:srgbClr val="000000"/>
                </a:solidFill>
                <a:latin typeface="Times New Roman" panose="02020603050405020304" pitchFamily="18" charset="0"/>
              </a:rPr>
              <a:t>laisvai reiškiamos emocijos ir mokytojo </a:t>
            </a:r>
            <a:r>
              <a:rPr lang="lt-LT" b="1" i="0" u="none" strike="noStrike" baseline="0" dirty="0">
                <a:solidFill>
                  <a:srgbClr val="000000"/>
                </a:solidFill>
                <a:latin typeface="Times New Roman" panose="02020603050405020304" pitchFamily="18" charset="0"/>
              </a:rPr>
              <a:t>bendravimas su mokiniais „mokinių kalba“</a:t>
            </a:r>
            <a:r>
              <a:rPr lang="lt-LT" b="0" i="0" u="none" strike="noStrike" baseline="0" dirty="0">
                <a:solidFill>
                  <a:srgbClr val="000000"/>
                </a:solidFill>
                <a:latin typeface="Times New Roman" panose="02020603050405020304" pitchFamily="18" charset="0"/>
              </a:rPr>
              <a:t>: </a:t>
            </a:r>
          </a:p>
          <a:p>
            <a:pPr marL="76200" indent="0">
              <a:buNone/>
            </a:pPr>
            <a:endParaRPr lang="lt-LT" sz="2400" b="0" i="0" u="none" strike="noStrike" baseline="0" dirty="0">
              <a:solidFill>
                <a:srgbClr val="000000"/>
              </a:solidFill>
              <a:latin typeface="Times New Roman" panose="02020603050405020304" pitchFamily="18" charset="0"/>
            </a:endParaRPr>
          </a:p>
          <a:p>
            <a:pPr marL="76200" indent="0">
              <a:buNone/>
            </a:pPr>
            <a:r>
              <a:rPr lang="en-US" sz="2400" b="0" i="0" u="none" strike="noStrike" baseline="0" dirty="0">
                <a:solidFill>
                  <a:srgbClr val="000000"/>
                </a:solidFill>
                <a:latin typeface="Times New Roman" panose="02020603050405020304" pitchFamily="18" charset="0"/>
              </a:rPr>
              <a:t>&lt;...&gt;</a:t>
            </a:r>
            <a:endParaRPr lang="en-US" sz="2400" b="0" i="0" u="none" strike="noStrike" baseline="0" dirty="0">
              <a:latin typeface="Times New Roman" panose="02020603050405020304" pitchFamily="18" charset="0"/>
            </a:endParaRPr>
          </a:p>
          <a:p>
            <a:pPr marL="76200" indent="0">
              <a:buNone/>
            </a:pPr>
            <a:r>
              <a:rPr lang="lt-LT" sz="2400" b="0" i="0" u="none" strike="noStrike" baseline="0" dirty="0">
                <a:latin typeface="Times New Roman" panose="02020603050405020304" pitchFamily="18" charset="0"/>
              </a:rPr>
              <a:t>- </a:t>
            </a:r>
            <a:r>
              <a:rPr lang="lt-LT" sz="2400" b="0" i="1" u="none" strike="noStrike" baseline="0" dirty="0">
                <a:latin typeface="Times New Roman" panose="02020603050405020304" pitchFamily="18" charset="0"/>
              </a:rPr>
              <a:t>Opa :-) …pas mane prilipo ant lubų dabar. Geras. Dabar tai čia „bajeris“ geras. O kas dabar nuims? </a:t>
            </a:r>
            <a:r>
              <a:rPr lang="lt-LT" sz="2400" b="0" i="0" u="none" strike="noStrike" baseline="0" dirty="0">
                <a:latin typeface="Times New Roman" panose="02020603050405020304" pitchFamily="18" charset="0"/>
              </a:rPr>
              <a:t>(M). </a:t>
            </a:r>
          </a:p>
          <a:p>
            <a:pPr marL="76200" indent="0">
              <a:buNone/>
            </a:pPr>
            <a:r>
              <a:rPr lang="en-US" sz="2400" b="0" i="1" u="none" strike="noStrike" baseline="0" dirty="0">
                <a:latin typeface="Times New Roman" panose="02020603050405020304" pitchFamily="18" charset="0"/>
              </a:rPr>
              <a:t>- Tai </a:t>
            </a:r>
            <a:r>
              <a:rPr lang="en-US" sz="2400" b="0" i="1" u="none" strike="noStrike" baseline="0" dirty="0" err="1">
                <a:latin typeface="Times New Roman" panose="02020603050405020304" pitchFamily="18" charset="0"/>
              </a:rPr>
              <a:t>vadinasi</a:t>
            </a:r>
            <a:r>
              <a:rPr lang="en-US" sz="2400" b="0" i="1" u="none" strike="noStrike" baseline="0" dirty="0">
                <a:latin typeface="Times New Roman" panose="02020603050405020304" pitchFamily="18" charset="0"/>
              </a:rPr>
              <a:t> </a:t>
            </a:r>
            <a:r>
              <a:rPr lang="en-US" sz="2400" b="0" i="1" u="none" strike="noStrike" baseline="0" dirty="0" err="1">
                <a:latin typeface="Times New Roman" panose="02020603050405020304" pitchFamily="18" charset="0"/>
              </a:rPr>
              <a:t>veikia</a:t>
            </a:r>
            <a:r>
              <a:rPr lang="en-US" sz="2400" b="0" i="1" u="none" strike="noStrike" baseline="0" dirty="0">
                <a:latin typeface="Times New Roman" panose="02020603050405020304" pitchFamily="18" charset="0"/>
              </a:rPr>
              <a:t> :-) </a:t>
            </a:r>
            <a:r>
              <a:rPr lang="en-US" sz="2400" b="0" i="0" u="none" strike="noStrike" baseline="0" dirty="0">
                <a:latin typeface="Times New Roman" panose="02020603050405020304" pitchFamily="18" charset="0"/>
              </a:rPr>
              <a:t>(Nm3). </a:t>
            </a:r>
          </a:p>
          <a:p>
            <a:pPr marL="76200" indent="0">
              <a:buNone/>
            </a:pPr>
            <a:r>
              <a:rPr lang="en-US" sz="2400" b="0" i="0" u="none" strike="noStrike" baseline="0" dirty="0">
                <a:latin typeface="Times New Roman" panose="02020603050405020304" pitchFamily="18" charset="0"/>
              </a:rPr>
              <a:t>&lt;...&gt; </a:t>
            </a:r>
            <a:endParaRPr lang="en-US" sz="3600" dirty="0"/>
          </a:p>
        </p:txBody>
      </p:sp>
    </p:spTree>
    <p:extLst>
      <p:ext uri="{BB962C8B-B14F-4D97-AF65-F5344CB8AC3E}">
        <p14:creationId xmlns:p14="http://schemas.microsoft.com/office/powerpoint/2010/main" val="1863823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g2e2c01276ed_0_1716"/>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9" name="Google Shape;1089;g2e2c01276ed_0_1716"/>
          <p:cNvSpPr txBox="1">
            <a:spLocks noGrp="1"/>
          </p:cNvSpPr>
          <p:nvPr>
            <p:ph type="title"/>
          </p:nvPr>
        </p:nvSpPr>
        <p:spPr>
          <a:xfrm>
            <a:off x="135255" y="140965"/>
            <a:ext cx="5513100" cy="1956900"/>
          </a:xfrm>
          <a:prstGeom prst="rect">
            <a:avLst/>
          </a:prstGeom>
          <a:noFill/>
          <a:ln>
            <a:noFill/>
          </a:ln>
        </p:spPr>
        <p:txBody>
          <a:bodyPr spcFirstLastPara="1" wrap="square" lIns="91425" tIns="45700" rIns="91425" bIns="45700" anchor="b" anchorCtr="0">
            <a:normAutofit/>
          </a:bodyPr>
          <a:lstStyle/>
          <a:p>
            <a:pPr marL="0" lvl="0" indent="359994" algn="l" rtl="0">
              <a:lnSpc>
                <a:spcPct val="90000"/>
              </a:lnSpc>
              <a:spcBef>
                <a:spcPts val="0"/>
              </a:spcBef>
              <a:spcAft>
                <a:spcPts val="0"/>
              </a:spcAft>
              <a:buClr>
                <a:schemeClr val="dk1"/>
              </a:buClr>
              <a:buSzPts val="4000"/>
              <a:buFont typeface="Times New Roman"/>
              <a:buNone/>
            </a:pPr>
            <a:r>
              <a:rPr lang="en-US" sz="4000" i="0" u="none" strike="noStrike">
                <a:latin typeface="Times New Roman"/>
                <a:ea typeface="Times New Roman"/>
                <a:cs typeface="Times New Roman"/>
                <a:sym typeface="Times New Roman"/>
              </a:rPr>
              <a:t>“Baimė suklysti…” ar “Iš klaidų mokomės…”?</a:t>
            </a:r>
            <a:endParaRPr sz="4000"/>
          </a:p>
        </p:txBody>
      </p:sp>
      <p:sp>
        <p:nvSpPr>
          <p:cNvPr id="1090" name="Google Shape;1090;g2e2c01276ed_0_1716"/>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1" name="Google Shape;1091;g2e2c01276ed_0_1716"/>
          <p:cNvSpPr txBox="1">
            <a:spLocks noGrp="1"/>
          </p:cNvSpPr>
          <p:nvPr>
            <p:ph type="body" idx="1"/>
          </p:nvPr>
        </p:nvSpPr>
        <p:spPr>
          <a:xfrm>
            <a:off x="377936" y="3784372"/>
            <a:ext cx="4691100" cy="1520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600" b="0" i="1" u="none" strike="noStrike" dirty="0">
                <a:latin typeface="Times New Roman"/>
                <a:ea typeface="Times New Roman"/>
                <a:cs typeface="Times New Roman"/>
                <a:sym typeface="Times New Roman"/>
              </a:rPr>
              <a:t>&lt;...</a:t>
            </a:r>
            <a:r>
              <a:rPr lang="en-US" sz="3600" b="0" i="1" u="none" strike="noStrike" dirty="0" err="1">
                <a:latin typeface="Times New Roman"/>
                <a:ea typeface="Times New Roman"/>
                <a:cs typeface="Times New Roman"/>
                <a:sym typeface="Times New Roman"/>
              </a:rPr>
              <a:t>svarbu</a:t>
            </a:r>
            <a:r>
              <a:rPr lang="en-US" sz="3600" b="0" i="1" u="none" strike="noStrike" dirty="0">
                <a:latin typeface="Times New Roman"/>
                <a:ea typeface="Times New Roman"/>
                <a:cs typeface="Times New Roman"/>
                <a:sym typeface="Times New Roman"/>
              </a:rPr>
              <a:t> </a:t>
            </a:r>
            <a:r>
              <a:rPr lang="en-US" sz="3600" b="0" i="1" u="none" strike="noStrike" dirty="0" err="1">
                <a:latin typeface="Times New Roman"/>
                <a:ea typeface="Times New Roman"/>
                <a:cs typeface="Times New Roman"/>
                <a:sym typeface="Times New Roman"/>
              </a:rPr>
              <a:t>suprasti</a:t>
            </a:r>
            <a:r>
              <a:rPr lang="en-US" sz="3600" b="0" i="1" u="none" strike="noStrike" dirty="0">
                <a:latin typeface="Times New Roman"/>
                <a:ea typeface="Times New Roman"/>
                <a:cs typeface="Times New Roman"/>
                <a:sym typeface="Times New Roman"/>
              </a:rPr>
              <a:t>, </a:t>
            </a:r>
            <a:r>
              <a:rPr lang="en-US" sz="3600" b="0" i="1" u="none" strike="noStrike" dirty="0" err="1">
                <a:latin typeface="Times New Roman"/>
                <a:ea typeface="Times New Roman"/>
                <a:cs typeface="Times New Roman"/>
                <a:sym typeface="Times New Roman"/>
              </a:rPr>
              <a:t>kad</a:t>
            </a:r>
            <a:r>
              <a:rPr lang="en-US" sz="3600" b="0" i="1" u="none" strike="noStrike" dirty="0">
                <a:latin typeface="Times New Roman"/>
                <a:ea typeface="Times New Roman"/>
                <a:cs typeface="Times New Roman"/>
                <a:sym typeface="Times New Roman"/>
              </a:rPr>
              <a:t> </a:t>
            </a:r>
            <a:r>
              <a:rPr lang="en-US" sz="3600" b="0" i="1" u="none" strike="noStrike" dirty="0" err="1">
                <a:latin typeface="Times New Roman"/>
                <a:ea typeface="Times New Roman"/>
                <a:cs typeface="Times New Roman"/>
                <a:sym typeface="Times New Roman"/>
              </a:rPr>
              <a:t>galima</a:t>
            </a:r>
            <a:r>
              <a:rPr lang="en-US" sz="3600" b="0" i="1" u="none" strike="noStrike" dirty="0">
                <a:latin typeface="Times New Roman"/>
                <a:ea typeface="Times New Roman"/>
                <a:cs typeface="Times New Roman"/>
                <a:sym typeface="Times New Roman"/>
              </a:rPr>
              <a:t> </a:t>
            </a:r>
            <a:r>
              <a:rPr lang="en-US" sz="3600" b="0" i="1" u="none" strike="noStrike" dirty="0" err="1">
                <a:latin typeface="Times New Roman"/>
                <a:ea typeface="Times New Roman"/>
                <a:cs typeface="Times New Roman"/>
                <a:sym typeface="Times New Roman"/>
              </a:rPr>
              <a:t>ir</a:t>
            </a:r>
            <a:r>
              <a:rPr lang="en-US" sz="3600" b="0" i="1" u="none" strike="noStrike" dirty="0">
                <a:latin typeface="Times New Roman"/>
                <a:ea typeface="Times New Roman"/>
                <a:cs typeface="Times New Roman"/>
                <a:sym typeface="Times New Roman"/>
              </a:rPr>
              <a:t> </a:t>
            </a:r>
            <a:r>
              <a:rPr lang="en-US" sz="3600" b="0" i="1" u="none" strike="noStrike" dirty="0" err="1">
                <a:latin typeface="Times New Roman"/>
                <a:ea typeface="Times New Roman"/>
                <a:cs typeface="Times New Roman"/>
                <a:sym typeface="Times New Roman"/>
              </a:rPr>
              <a:t>suklysti</a:t>
            </a:r>
            <a:r>
              <a:rPr lang="en-US" sz="3600" b="0" i="1" u="none" strike="noStrike" dirty="0">
                <a:latin typeface="Times New Roman"/>
                <a:ea typeface="Times New Roman"/>
                <a:cs typeface="Times New Roman"/>
                <a:sym typeface="Times New Roman"/>
              </a:rPr>
              <a:t>....&gt;</a:t>
            </a:r>
            <a:endParaRPr dirty="0"/>
          </a:p>
        </p:txBody>
      </p:sp>
      <p:pic>
        <p:nvPicPr>
          <p:cNvPr id="1092" name="Google Shape;1092;g2e2c01276ed_0_1716" descr="Agencies must understand business to be business partners"/>
          <p:cNvPicPr preferRelativeResize="0"/>
          <p:nvPr/>
        </p:nvPicPr>
        <p:blipFill rotWithShape="1">
          <a:blip r:embed="rId3">
            <a:alphaModFix/>
          </a:blip>
          <a:srcRect l="15773" r="17273"/>
          <a:stretch/>
        </p:blipFill>
        <p:spPr>
          <a:xfrm>
            <a:off x="5311702" y="10"/>
            <a:ext cx="6878775" cy="685800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extLst>
      <p:ext uri="{BB962C8B-B14F-4D97-AF65-F5344CB8AC3E}">
        <p14:creationId xmlns:p14="http://schemas.microsoft.com/office/powerpoint/2010/main" val="180217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D333DB-7112-CFA6-C5CE-506BF5BE2961}"/>
              </a:ext>
            </a:extLst>
          </p:cNvPr>
          <p:cNvSpPr>
            <a:spLocks noGrp="1"/>
          </p:cNvSpPr>
          <p:nvPr>
            <p:ph type="body" idx="1"/>
          </p:nvPr>
        </p:nvSpPr>
        <p:spPr>
          <a:xfrm>
            <a:off x="252307" y="1394934"/>
            <a:ext cx="11400480" cy="2040205"/>
          </a:xfrm>
        </p:spPr>
        <p:txBody>
          <a:bodyPr/>
          <a:lstStyle/>
          <a:p>
            <a:pPr algn="just"/>
            <a:r>
              <a:rPr lang="lt-LT" b="1" dirty="0">
                <a:solidFill>
                  <a:schemeClr val="tx1"/>
                </a:solidFill>
                <a:effectLst/>
                <a:latin typeface="Times New Roman" panose="02020603050405020304" pitchFamily="18" charset="0"/>
                <a:ea typeface="Times New Roman" panose="02020603050405020304" pitchFamily="18" charset="0"/>
              </a:rPr>
              <a:t>Ugdomosios sąveikos ir probleminio mokymosi strategijos dermė</a:t>
            </a:r>
            <a:r>
              <a:rPr lang="lt-LT" dirty="0">
                <a:solidFill>
                  <a:schemeClr val="tx1"/>
                </a:solidFill>
                <a:effectLst/>
                <a:latin typeface="Times New Roman" panose="02020603050405020304" pitchFamily="18" charset="0"/>
                <a:ea typeface="Times New Roman" panose="02020603050405020304" pitchFamily="18" charset="0"/>
              </a:rPr>
              <a:t> VMA yra vienas iš esminių aspektų </a:t>
            </a:r>
            <a:r>
              <a:rPr lang="lt-LT" b="1" dirty="0">
                <a:solidFill>
                  <a:schemeClr val="tx1"/>
                </a:solidFill>
                <a:effectLst/>
                <a:latin typeface="Times New Roman" panose="02020603050405020304" pitchFamily="18" charset="0"/>
                <a:ea typeface="Times New Roman" panose="02020603050405020304" pitchFamily="18" charset="0"/>
              </a:rPr>
              <a:t>siekiant </a:t>
            </a:r>
            <a:r>
              <a:rPr lang="lt-LT" b="1" dirty="0">
                <a:solidFill>
                  <a:schemeClr val="tx1"/>
                </a:solidFill>
                <a:latin typeface="Times New Roman" panose="02020603050405020304" pitchFamily="18" charset="0"/>
                <a:ea typeface="Times New Roman" panose="02020603050405020304" pitchFamily="18" charset="0"/>
              </a:rPr>
              <a:t>didinti mokinių motyvaciją</a:t>
            </a:r>
            <a:r>
              <a:rPr lang="lt-LT" dirty="0">
                <a:solidFill>
                  <a:schemeClr val="tx1"/>
                </a:solidFill>
                <a:latin typeface="Times New Roman" panose="02020603050405020304" pitchFamily="18" charset="0"/>
                <a:ea typeface="Times New Roman" panose="02020603050405020304" pitchFamily="18" charset="0"/>
              </a:rPr>
              <a:t>, </a:t>
            </a:r>
            <a:r>
              <a:rPr lang="lt-LT" dirty="0">
                <a:solidFill>
                  <a:schemeClr val="tx1"/>
                </a:solidFill>
                <a:effectLst/>
                <a:latin typeface="Times New Roman" panose="02020603050405020304" pitchFamily="18" charset="0"/>
                <a:ea typeface="Times New Roman" panose="02020603050405020304" pitchFamily="18" charset="0"/>
              </a:rPr>
              <a:t>išlaisvinti mokinių mąstymą, skatinti pažinimą ir norą mokytis kartu bei gerinti akademinius mokinių pasiekimus. </a:t>
            </a:r>
          </a:p>
          <a:p>
            <a:endParaRPr lang="en-US" dirty="0"/>
          </a:p>
        </p:txBody>
      </p:sp>
      <p:grpSp>
        <p:nvGrpSpPr>
          <p:cNvPr id="9" name="Group 8">
            <a:extLst>
              <a:ext uri="{FF2B5EF4-FFF2-40B4-BE49-F238E27FC236}">
                <a16:creationId xmlns:a16="http://schemas.microsoft.com/office/drawing/2014/main" id="{3256D9BF-285A-B3A3-E6C6-6E893A8615E1}"/>
              </a:ext>
            </a:extLst>
          </p:cNvPr>
          <p:cNvGrpSpPr/>
          <p:nvPr/>
        </p:nvGrpSpPr>
        <p:grpSpPr>
          <a:xfrm>
            <a:off x="2972113" y="3331704"/>
            <a:ext cx="6247773" cy="3164947"/>
            <a:chOff x="1878013" y="2383462"/>
            <a:chExt cx="4927992" cy="2490273"/>
          </a:xfrm>
        </p:grpSpPr>
        <p:pic>
          <p:nvPicPr>
            <p:cNvPr id="10" name="Picture 9" descr="A black background with many colored dots and lines&#10;&#10;Description automatically generated">
              <a:extLst>
                <a:ext uri="{FF2B5EF4-FFF2-40B4-BE49-F238E27FC236}">
                  <a16:creationId xmlns:a16="http://schemas.microsoft.com/office/drawing/2014/main" id="{7C4BF13B-3944-982D-BB49-A968D0291E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8013" y="2383462"/>
              <a:ext cx="4927992" cy="2490273"/>
            </a:xfrm>
            <a:prstGeom prst="rect">
              <a:avLst/>
            </a:prstGeom>
            <a:noFill/>
            <a:ln>
              <a:noFill/>
            </a:ln>
          </p:spPr>
        </p:pic>
        <p:sp>
          <p:nvSpPr>
            <p:cNvPr id="11" name="Oval 10">
              <a:extLst>
                <a:ext uri="{FF2B5EF4-FFF2-40B4-BE49-F238E27FC236}">
                  <a16:creationId xmlns:a16="http://schemas.microsoft.com/office/drawing/2014/main" id="{68DE6035-4805-4D3D-F5DF-9807843BF1FF}"/>
                </a:ext>
              </a:extLst>
            </p:cNvPr>
            <p:cNvSpPr/>
            <p:nvPr/>
          </p:nvSpPr>
          <p:spPr>
            <a:xfrm>
              <a:off x="3322320" y="3337560"/>
              <a:ext cx="960120" cy="9283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a:p>
          </p:txBody>
        </p:sp>
      </p:grpSp>
      <p:pic>
        <p:nvPicPr>
          <p:cNvPr id="12" name="Google Shape;119;p22">
            <a:extLst>
              <a:ext uri="{FF2B5EF4-FFF2-40B4-BE49-F238E27FC236}">
                <a16:creationId xmlns:a16="http://schemas.microsoft.com/office/drawing/2014/main" id="{ED744AF7-BBBF-1CA7-7B85-E1739D609C06}"/>
              </a:ext>
            </a:extLst>
          </p:cNvPr>
          <p:cNvPicPr preferRelativeResize="0"/>
          <p:nvPr/>
        </p:nvPicPr>
        <p:blipFill>
          <a:blip r:embed="rId3">
            <a:alphaModFix/>
          </a:blip>
          <a:stretch>
            <a:fillRect/>
          </a:stretch>
        </p:blipFill>
        <p:spPr>
          <a:xfrm>
            <a:off x="9332574" y="227251"/>
            <a:ext cx="2619804" cy="990501"/>
          </a:xfrm>
          <a:prstGeom prst="rect">
            <a:avLst/>
          </a:prstGeom>
          <a:noFill/>
          <a:ln>
            <a:noFill/>
          </a:ln>
        </p:spPr>
      </p:pic>
      <p:sp>
        <p:nvSpPr>
          <p:cNvPr id="5" name="Title 4">
            <a:extLst>
              <a:ext uri="{FF2B5EF4-FFF2-40B4-BE49-F238E27FC236}">
                <a16:creationId xmlns:a16="http://schemas.microsoft.com/office/drawing/2014/main" id="{23D12CFC-F356-C448-F256-D58240DCFF9F}"/>
              </a:ext>
            </a:extLst>
          </p:cNvPr>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354716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415800" y="1373900"/>
            <a:ext cx="11360400" cy="5234000"/>
          </a:xfrm>
          <a:prstGeom prst="rect">
            <a:avLst/>
          </a:prstGeom>
        </p:spPr>
        <p:txBody>
          <a:bodyPr spcFirstLastPara="1" wrap="square" lIns="121900" tIns="121900" rIns="121900" bIns="121900" anchor="t" anchorCtr="0">
            <a:noAutofit/>
          </a:bodyPr>
          <a:lstStyle/>
          <a:p>
            <a:pPr marL="0" indent="0" algn="just">
              <a:lnSpc>
                <a:spcPct val="115000"/>
              </a:lnSpc>
              <a:buSzPts val="1100"/>
              <a:buNone/>
            </a:pPr>
            <a:r>
              <a:rPr lang="lt" sz="2667" b="1" dirty="0">
                <a:solidFill>
                  <a:srgbClr val="00000A"/>
                </a:solidFill>
                <a:latin typeface="Times New Roman" panose="02020603050405020304" pitchFamily="18" charset="0"/>
                <a:cs typeface="Times New Roman" panose="02020603050405020304" pitchFamily="18" charset="0"/>
              </a:rPr>
              <a:t>Gebėjimų ugdymas XXI amžiuje</a:t>
            </a:r>
            <a:r>
              <a:rPr lang="lt" sz="2667" dirty="0">
                <a:solidFill>
                  <a:srgbClr val="00000A"/>
                </a:solidFill>
                <a:latin typeface="Times New Roman" panose="02020603050405020304" pitchFamily="18" charset="0"/>
                <a:cs typeface="Times New Roman" panose="02020603050405020304" pitchFamily="18" charset="0"/>
              </a:rPr>
              <a:t> laikomas vienu svarbiausių ugdymo tikslų (Herayanti, Widodo, Susantini, 2019;</a:t>
            </a:r>
            <a:r>
              <a:rPr lang="lt-LT" sz="2667" dirty="0">
                <a:solidFill>
                  <a:srgbClr val="00000A"/>
                </a:solidFill>
                <a:latin typeface="Times New Roman" panose="02020603050405020304" pitchFamily="18" charset="0"/>
                <a:cs typeface="Times New Roman" panose="02020603050405020304" pitchFamily="18" charset="0"/>
              </a:rPr>
              <a:t> </a:t>
            </a:r>
            <a:r>
              <a:rPr lang="lt-LT" sz="2667" dirty="0" err="1">
                <a:solidFill>
                  <a:srgbClr val="00000A"/>
                </a:solidFill>
                <a:latin typeface="Times New Roman" panose="02020603050405020304" pitchFamily="18" charset="0"/>
                <a:cs typeface="Times New Roman" panose="02020603050405020304" pitchFamily="18" charset="0"/>
              </a:rPr>
              <a:t>Wang</a:t>
            </a:r>
            <a:r>
              <a:rPr lang="lt-LT" sz="2667" dirty="0">
                <a:solidFill>
                  <a:srgbClr val="00000A"/>
                </a:solidFill>
                <a:latin typeface="Times New Roman" panose="02020603050405020304" pitchFamily="18" charset="0"/>
                <a:cs typeface="Times New Roman" panose="02020603050405020304" pitchFamily="18" charset="0"/>
              </a:rPr>
              <a:t> ir kt., 2022</a:t>
            </a:r>
            <a:r>
              <a:rPr lang="lt" sz="2667" dirty="0">
                <a:solidFill>
                  <a:srgbClr val="00000A"/>
                </a:solidFill>
                <a:latin typeface="Times New Roman" panose="02020603050405020304" pitchFamily="18" charset="0"/>
                <a:cs typeface="Times New Roman" panose="02020603050405020304" pitchFamily="18" charset="0"/>
              </a:rPr>
              <a:t>).</a:t>
            </a:r>
          </a:p>
          <a:p>
            <a:pPr marL="0" indent="0" algn="just">
              <a:lnSpc>
                <a:spcPct val="115000"/>
              </a:lnSpc>
              <a:buSzPts val="1100"/>
              <a:buNone/>
            </a:pPr>
            <a:endParaRPr lang="lt" sz="2667" dirty="0">
              <a:solidFill>
                <a:srgbClr val="00000A"/>
              </a:solidFill>
              <a:latin typeface="Times New Roman" panose="02020603050405020304" pitchFamily="18" charset="0"/>
              <a:cs typeface="Times New Roman" panose="02020603050405020304" pitchFamily="18" charset="0"/>
            </a:endParaRPr>
          </a:p>
          <a:p>
            <a:pPr marL="0" indent="0" algn="just">
              <a:buSzPts val="1100"/>
              <a:buNone/>
            </a:pPr>
            <a:r>
              <a:rPr lang="en-US" sz="2667" b="1" dirty="0" err="1">
                <a:latin typeface="Times New Roman" panose="02020603050405020304" pitchFamily="18" charset="0"/>
                <a:cs typeface="Times New Roman" panose="02020603050405020304" pitchFamily="18" charset="0"/>
              </a:rPr>
              <a:t>Ugdomoji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sąveika</a:t>
            </a:r>
            <a:r>
              <a:rPr lang="en-US" sz="2667" b="1"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yra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laikoma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esmine</a:t>
            </a:r>
            <a:r>
              <a:rPr lang="en-US" sz="2667" dirty="0">
                <a:latin typeface="Times New Roman" panose="02020603050405020304" pitchFamily="18" charset="0"/>
                <a:cs typeface="Times New Roman" panose="02020603050405020304" pitchFamily="18" charset="0"/>
              </a:rPr>
              <a:t> bet </a:t>
            </a:r>
            <a:r>
              <a:rPr lang="en-US" sz="2667" dirty="0" err="1">
                <a:latin typeface="Times New Roman" panose="02020603050405020304" pitchFamily="18" charset="0"/>
                <a:cs typeface="Times New Roman" panose="02020603050405020304" pitchFamily="18" charset="0"/>
              </a:rPr>
              <a:t>kurio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ugdymo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proceso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dalimi</a:t>
            </a:r>
            <a:r>
              <a:rPr lang="en-US" sz="2667" dirty="0">
                <a:solidFill>
                  <a:srgbClr val="00000A"/>
                </a:solidFill>
                <a:latin typeface="Times New Roman" panose="02020603050405020304" pitchFamily="18" charset="0"/>
                <a:cs typeface="Times New Roman" panose="02020603050405020304" pitchFamily="18" charset="0"/>
              </a:rPr>
              <a:t> (Yun-Jo An, 2006, Hesse </a:t>
            </a:r>
            <a:r>
              <a:rPr lang="en-US" sz="2667" dirty="0" err="1">
                <a:solidFill>
                  <a:srgbClr val="00000A"/>
                </a:solidFill>
                <a:latin typeface="Times New Roman" panose="02020603050405020304" pitchFamily="18" charset="0"/>
                <a:cs typeface="Times New Roman" panose="02020603050405020304" pitchFamily="18" charset="0"/>
              </a:rPr>
              <a:t>ir</a:t>
            </a:r>
            <a:r>
              <a:rPr lang="en-US" sz="2667" dirty="0">
                <a:solidFill>
                  <a:srgbClr val="00000A"/>
                </a:solidFill>
                <a:latin typeface="Times New Roman" panose="02020603050405020304" pitchFamily="18" charset="0"/>
                <a:cs typeface="Times New Roman" panose="02020603050405020304" pitchFamily="18" charset="0"/>
              </a:rPr>
              <a:t> kt., 2015, </a:t>
            </a:r>
            <a:r>
              <a:rPr lang="en-US" sz="2667" dirty="0" err="1">
                <a:solidFill>
                  <a:srgbClr val="00000A"/>
                </a:solidFill>
                <a:latin typeface="Times New Roman" panose="02020603050405020304" pitchFamily="18" charset="0"/>
                <a:cs typeface="Times New Roman" panose="02020603050405020304" pitchFamily="18" charset="0"/>
              </a:rPr>
              <a:t>Verstegen</a:t>
            </a:r>
            <a:r>
              <a:rPr lang="en-US" sz="2667" dirty="0">
                <a:solidFill>
                  <a:srgbClr val="00000A"/>
                </a:solidFill>
                <a:latin typeface="Times New Roman" panose="02020603050405020304" pitchFamily="18" charset="0"/>
                <a:cs typeface="Times New Roman" panose="02020603050405020304" pitchFamily="18" charset="0"/>
              </a:rPr>
              <a:t>, Jong, </a:t>
            </a:r>
            <a:r>
              <a:rPr lang="en-US" sz="2667" dirty="0" err="1">
                <a:solidFill>
                  <a:srgbClr val="00000A"/>
                </a:solidFill>
                <a:latin typeface="Times New Roman" panose="02020603050405020304" pitchFamily="18" charset="0"/>
                <a:cs typeface="Times New Roman" panose="02020603050405020304" pitchFamily="18" charset="0"/>
              </a:rPr>
              <a:t>Berlo</a:t>
            </a:r>
            <a:r>
              <a:rPr lang="en-US" sz="2667" dirty="0">
                <a:solidFill>
                  <a:srgbClr val="00000A"/>
                </a:solidFill>
                <a:latin typeface="Times New Roman" panose="02020603050405020304" pitchFamily="18" charset="0"/>
                <a:cs typeface="Times New Roman" panose="02020603050405020304" pitchFamily="18" charset="0"/>
              </a:rPr>
              <a:t>, </a:t>
            </a:r>
            <a:r>
              <a:rPr lang="en-US" sz="2667" dirty="0" err="1">
                <a:solidFill>
                  <a:srgbClr val="00000A"/>
                </a:solidFill>
                <a:latin typeface="Times New Roman" panose="02020603050405020304" pitchFamily="18" charset="0"/>
                <a:cs typeface="Times New Roman" panose="02020603050405020304" pitchFamily="18" charset="0"/>
              </a:rPr>
              <a:t>ir</a:t>
            </a:r>
            <a:r>
              <a:rPr lang="en-US" sz="2667" dirty="0">
                <a:solidFill>
                  <a:srgbClr val="00000A"/>
                </a:solidFill>
                <a:latin typeface="Times New Roman" panose="02020603050405020304" pitchFamily="18" charset="0"/>
                <a:cs typeface="Times New Roman" panose="02020603050405020304" pitchFamily="18" charset="0"/>
              </a:rPr>
              <a:t> kt., 2016; Sari, Rahim, Sundari </a:t>
            </a:r>
            <a:r>
              <a:rPr lang="en-US" sz="2667" dirty="0" err="1">
                <a:solidFill>
                  <a:srgbClr val="00000A"/>
                </a:solidFill>
                <a:latin typeface="Times New Roman" panose="02020603050405020304" pitchFamily="18" charset="0"/>
                <a:cs typeface="Times New Roman" panose="02020603050405020304" pitchFamily="18" charset="0"/>
              </a:rPr>
              <a:t>ir</a:t>
            </a:r>
            <a:r>
              <a:rPr lang="en-US" sz="2667" dirty="0">
                <a:solidFill>
                  <a:srgbClr val="00000A"/>
                </a:solidFill>
                <a:latin typeface="Times New Roman" panose="02020603050405020304" pitchFamily="18" charset="0"/>
                <a:cs typeface="Times New Roman" panose="02020603050405020304" pitchFamily="18" charset="0"/>
              </a:rPr>
              <a:t> </a:t>
            </a:r>
            <a:r>
              <a:rPr lang="en-US" sz="2667" dirty="0" err="1">
                <a:solidFill>
                  <a:srgbClr val="00000A"/>
                </a:solidFill>
                <a:latin typeface="Times New Roman" panose="02020603050405020304" pitchFamily="18" charset="0"/>
                <a:cs typeface="Times New Roman" panose="02020603050405020304" pitchFamily="18" charset="0"/>
              </a:rPr>
              <a:t>Aulia</a:t>
            </a:r>
            <a:r>
              <a:rPr lang="en-US" sz="2667" dirty="0">
                <a:solidFill>
                  <a:srgbClr val="00000A"/>
                </a:solidFill>
                <a:latin typeface="Times New Roman" panose="02020603050405020304" pitchFamily="18" charset="0"/>
                <a:cs typeface="Times New Roman" panose="02020603050405020304" pitchFamily="18" charset="0"/>
              </a:rPr>
              <a:t>, 2022).</a:t>
            </a:r>
          </a:p>
          <a:p>
            <a:pPr marL="0" indent="0" algn="just">
              <a:lnSpc>
                <a:spcPct val="115000"/>
              </a:lnSpc>
              <a:buSzPts val="1100"/>
              <a:buNone/>
            </a:pPr>
            <a:endParaRPr sz="2667" dirty="0">
              <a:solidFill>
                <a:srgbClr val="00000A"/>
              </a:solidFill>
              <a:latin typeface="Times New Roman" panose="02020603050405020304" pitchFamily="18" charset="0"/>
              <a:cs typeface="Times New Roman" panose="02020603050405020304" pitchFamily="18" charset="0"/>
            </a:endParaRPr>
          </a:p>
          <a:p>
            <a:pPr marL="0" indent="0" algn="just">
              <a:lnSpc>
                <a:spcPct val="115000"/>
              </a:lnSpc>
              <a:buSzPts val="1100"/>
              <a:buNone/>
            </a:pPr>
            <a:r>
              <a:rPr lang="lt" sz="2667" b="1" dirty="0">
                <a:solidFill>
                  <a:srgbClr val="00000A"/>
                </a:solidFill>
                <a:latin typeface="Times New Roman" panose="02020603050405020304" pitchFamily="18" charset="0"/>
                <a:cs typeface="Times New Roman" panose="02020603050405020304" pitchFamily="18" charset="0"/>
              </a:rPr>
              <a:t>Probleminis mokymasis </a:t>
            </a:r>
            <a:r>
              <a:rPr lang="lt" sz="2667" dirty="0">
                <a:solidFill>
                  <a:srgbClr val="00000A"/>
                </a:solidFill>
                <a:latin typeface="Times New Roman" panose="02020603050405020304" pitchFamily="18" charset="0"/>
                <a:cs typeface="Times New Roman" panose="02020603050405020304" pitchFamily="18" charset="0"/>
              </a:rPr>
              <a:t>laikomas vienu iš efektyvių būdų siekiant </a:t>
            </a:r>
            <a:r>
              <a:rPr lang="lt" sz="2667" b="1" dirty="0">
                <a:solidFill>
                  <a:srgbClr val="00000A"/>
                </a:solidFill>
                <a:latin typeface="Times New Roman" panose="02020603050405020304" pitchFamily="18" charset="0"/>
                <a:cs typeface="Times New Roman" panose="02020603050405020304" pitchFamily="18" charset="0"/>
              </a:rPr>
              <a:t>išlaisvinti mokinių mąstymą</a:t>
            </a:r>
            <a:r>
              <a:rPr lang="lt" sz="2667" dirty="0">
                <a:solidFill>
                  <a:srgbClr val="00000A"/>
                </a:solidFill>
                <a:latin typeface="Times New Roman" panose="02020603050405020304" pitchFamily="18" charset="0"/>
                <a:cs typeface="Times New Roman" panose="02020603050405020304" pitchFamily="18" charset="0"/>
              </a:rPr>
              <a:t>, </a:t>
            </a:r>
            <a:r>
              <a:rPr lang="lt" sz="2667" b="1" dirty="0">
                <a:solidFill>
                  <a:srgbClr val="00000A"/>
                </a:solidFill>
                <a:latin typeface="Times New Roman" panose="02020603050405020304" pitchFamily="18" charset="0"/>
                <a:cs typeface="Times New Roman" panose="02020603050405020304" pitchFamily="18" charset="0"/>
              </a:rPr>
              <a:t>skatinti pažinimą</a:t>
            </a:r>
            <a:r>
              <a:rPr lang="lt" sz="2667" dirty="0">
                <a:solidFill>
                  <a:srgbClr val="00000A"/>
                </a:solidFill>
                <a:latin typeface="Times New Roman" panose="02020603050405020304" pitchFamily="18" charset="0"/>
                <a:cs typeface="Times New Roman" panose="02020603050405020304" pitchFamily="18" charset="0"/>
              </a:rPr>
              <a:t>, </a:t>
            </a:r>
            <a:r>
              <a:rPr lang="lt" sz="2667" b="1" dirty="0">
                <a:solidFill>
                  <a:srgbClr val="00000A"/>
                </a:solidFill>
                <a:latin typeface="Times New Roman" panose="02020603050405020304" pitchFamily="18" charset="0"/>
                <a:cs typeface="Times New Roman" panose="02020603050405020304" pitchFamily="18" charset="0"/>
              </a:rPr>
              <a:t>ugdyti kūrybingumą</a:t>
            </a:r>
            <a:r>
              <a:rPr lang="lt" sz="2667" dirty="0">
                <a:solidFill>
                  <a:srgbClr val="00000A"/>
                </a:solidFill>
                <a:latin typeface="Times New Roman" panose="02020603050405020304" pitchFamily="18" charset="0"/>
                <a:cs typeface="Times New Roman" panose="02020603050405020304" pitchFamily="18" charset="0"/>
              </a:rPr>
              <a:t> ir </a:t>
            </a:r>
            <a:r>
              <a:rPr lang="lt" sz="2667" b="1" dirty="0">
                <a:solidFill>
                  <a:srgbClr val="00000A"/>
                </a:solidFill>
                <a:latin typeface="Times New Roman" panose="02020603050405020304" pitchFamily="18" charset="0"/>
                <a:cs typeface="Times New Roman" panose="02020603050405020304" pitchFamily="18" charset="0"/>
              </a:rPr>
              <a:t>kritinį mąstymą</a:t>
            </a:r>
            <a:r>
              <a:rPr lang="lt" sz="2667" dirty="0">
                <a:solidFill>
                  <a:srgbClr val="00000A"/>
                </a:solidFill>
                <a:latin typeface="Times New Roman" panose="02020603050405020304" pitchFamily="18" charset="0"/>
                <a:cs typeface="Times New Roman" panose="02020603050405020304" pitchFamily="18" charset="0"/>
              </a:rPr>
              <a:t> (Asyari, Al Muhdhar, Susilo ir Ibrohim, 2016; THOMAS, 2022; </a:t>
            </a:r>
            <a:r>
              <a:rPr lang="lt-LT" sz="2667"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Trullàs</a:t>
            </a:r>
            <a:r>
              <a:rPr lang="lt-LT" sz="2667"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ir kt., 2022</a:t>
            </a:r>
            <a:r>
              <a:rPr lang="lt" sz="2667" dirty="0">
                <a:solidFill>
                  <a:srgbClr val="00000A"/>
                </a:solidFill>
                <a:latin typeface="Times New Roman" panose="02020603050405020304" pitchFamily="18" charset="0"/>
                <a:cs typeface="Times New Roman" panose="02020603050405020304" pitchFamily="18" charset="0"/>
              </a:rPr>
              <a:t>).</a:t>
            </a:r>
            <a:endParaRPr sz="2667" dirty="0">
              <a:solidFill>
                <a:srgbClr val="000000"/>
              </a:solidFill>
              <a:latin typeface="Times New Roman" panose="02020603050405020304" pitchFamily="18" charset="0"/>
              <a:cs typeface="Times New Roman" panose="02020603050405020304" pitchFamily="18" charset="0"/>
            </a:endParaRPr>
          </a:p>
          <a:p>
            <a:pPr marL="0" indent="0" algn="just">
              <a:lnSpc>
                <a:spcPct val="115000"/>
              </a:lnSpc>
              <a:buSzPts val="1100"/>
              <a:buNone/>
            </a:pPr>
            <a:endParaRPr dirty="0">
              <a:solidFill>
                <a:srgbClr val="00000A"/>
              </a:solidFill>
              <a:latin typeface="Times New Roman" panose="02020603050405020304" pitchFamily="18" charset="0"/>
              <a:cs typeface="Times New Roman" panose="02020603050405020304" pitchFamily="18" charset="0"/>
            </a:endParaRPr>
          </a:p>
        </p:txBody>
      </p:sp>
      <p:pic>
        <p:nvPicPr>
          <p:cNvPr id="63" name="Google Shape;63;p14"/>
          <p:cNvPicPr preferRelativeResize="0"/>
          <p:nvPr/>
        </p:nvPicPr>
        <p:blipFill>
          <a:blip r:embed="rId3">
            <a:alphaModFix/>
          </a:blip>
          <a:stretch>
            <a:fillRect/>
          </a:stretch>
        </p:blipFill>
        <p:spPr>
          <a:xfrm>
            <a:off x="9342001" y="250100"/>
            <a:ext cx="2619804" cy="990501"/>
          </a:xfrm>
          <a:prstGeom prst="rect">
            <a:avLst/>
          </a:prstGeom>
          <a:noFill/>
          <a:ln>
            <a:noFill/>
          </a:ln>
        </p:spPr>
      </p:pic>
      <p:sp>
        <p:nvSpPr>
          <p:cNvPr id="64" name="Google Shape;64;p14"/>
          <p:cNvSpPr txBox="1"/>
          <p:nvPr/>
        </p:nvSpPr>
        <p:spPr>
          <a:xfrm>
            <a:off x="415800" y="522431"/>
            <a:ext cx="5089600" cy="718170"/>
          </a:xfrm>
          <a:prstGeom prst="rect">
            <a:avLst/>
          </a:prstGeom>
          <a:noFill/>
          <a:ln>
            <a:noFill/>
          </a:ln>
        </p:spPr>
        <p:txBody>
          <a:bodyPr spcFirstLastPara="1" wrap="square" lIns="121900" tIns="121900" rIns="121900" bIns="121900" anchor="t" anchorCtr="0">
            <a:spAutoFit/>
          </a:bodyPr>
          <a:lstStyle/>
          <a:p>
            <a:r>
              <a:rPr lang="lt" sz="3067" dirty="0"/>
              <a:t>Disertacinio tyrimo idėja</a:t>
            </a:r>
            <a:endParaRPr sz="3067"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EFBD04-AEE2-9F77-D624-F55C824348EA}"/>
              </a:ext>
            </a:extLst>
          </p:cNvPr>
          <p:cNvSpPr>
            <a:spLocks noGrp="1"/>
          </p:cNvSpPr>
          <p:nvPr>
            <p:ph type="body" idx="1"/>
          </p:nvPr>
        </p:nvSpPr>
        <p:spPr>
          <a:xfrm>
            <a:off x="5764658" y="1822215"/>
            <a:ext cx="6350000" cy="4442418"/>
          </a:xfrm>
        </p:spPr>
        <p:txBody>
          <a:bodyPr>
            <a:normAutofit/>
          </a:bodyPr>
          <a:lstStyle/>
          <a:p>
            <a:r>
              <a:rPr lang="lt-LT" b="1" dirty="0">
                <a:solidFill>
                  <a:schemeClr val="tx1"/>
                </a:solidFill>
                <a:effectLst/>
                <a:latin typeface="Times New Roman" panose="02020603050405020304" pitchFamily="18" charset="0"/>
                <a:ea typeface="Times New Roman" panose="02020603050405020304" pitchFamily="18" charset="0"/>
              </a:rPr>
              <a:t>Vertinimas ir įsivertinimas </a:t>
            </a:r>
            <a:r>
              <a:rPr lang="lt-LT" dirty="0">
                <a:solidFill>
                  <a:schemeClr val="tx1"/>
                </a:solidFill>
                <a:effectLst/>
                <a:latin typeface="Times New Roman" panose="02020603050405020304" pitchFamily="18" charset="0"/>
                <a:ea typeface="Times New Roman" panose="02020603050405020304" pitchFamily="18" charset="0"/>
              </a:rPr>
              <a:t>yra neatsiejama ugdomosios sąveikos VMA komponentė, kuri </a:t>
            </a:r>
            <a:r>
              <a:rPr lang="lt-LT" spc="-20" dirty="0">
                <a:solidFill>
                  <a:schemeClr val="tx1"/>
                </a:solidFill>
                <a:latin typeface="Times New Roman" panose="02020603050405020304" pitchFamily="18" charset="0"/>
                <a:ea typeface="Times New Roman" panose="02020603050405020304" pitchFamily="18" charset="0"/>
              </a:rPr>
              <a:t>glaudžiai siejama su šiomis </a:t>
            </a:r>
            <a:r>
              <a:rPr lang="lt-LT" i="1" spc="-20" dirty="0">
                <a:solidFill>
                  <a:schemeClr val="tx1"/>
                </a:solidFill>
                <a:latin typeface="Times New Roman" panose="02020603050405020304" pitchFamily="18" charset="0"/>
                <a:ea typeface="Times New Roman" panose="02020603050405020304" pitchFamily="18" charset="0"/>
              </a:rPr>
              <a:t>mokinys–mokinys</a:t>
            </a:r>
            <a:r>
              <a:rPr lang="lt-LT" spc="-20" dirty="0">
                <a:solidFill>
                  <a:schemeClr val="tx1"/>
                </a:solidFill>
                <a:latin typeface="Times New Roman" panose="02020603050405020304" pitchFamily="18" charset="0"/>
                <a:ea typeface="Times New Roman" panose="02020603050405020304" pitchFamily="18" charset="0"/>
              </a:rPr>
              <a:t> sąveikos subkategorijomis: </a:t>
            </a:r>
            <a:r>
              <a:rPr lang="lt-LT" b="1" spc="-20" dirty="0">
                <a:solidFill>
                  <a:schemeClr val="tx1"/>
                </a:solidFill>
                <a:latin typeface="Times New Roman" panose="02020603050405020304" pitchFamily="18" charset="0"/>
                <a:ea typeface="Times New Roman" panose="02020603050405020304" pitchFamily="18" charset="0"/>
              </a:rPr>
              <a:t>mokymasis tyrinėjant, bendravimas ir bendradarbiavimas, mokymasis kartu</a:t>
            </a:r>
            <a:r>
              <a:rPr lang="lt-LT" spc="-20" dirty="0">
                <a:solidFill>
                  <a:schemeClr val="tx1"/>
                </a:solidFill>
                <a:latin typeface="Times New Roman" panose="02020603050405020304" pitchFamily="18" charset="0"/>
                <a:ea typeface="Times New Roman" panose="02020603050405020304" pitchFamily="18" charset="0"/>
              </a:rPr>
              <a:t>; taip pat su </a:t>
            </a:r>
            <a:r>
              <a:rPr lang="lt-LT" i="1" spc="-20" dirty="0">
                <a:solidFill>
                  <a:schemeClr val="tx1"/>
                </a:solidFill>
                <a:latin typeface="Times New Roman" panose="02020603050405020304" pitchFamily="18" charset="0"/>
                <a:ea typeface="Times New Roman" panose="02020603050405020304" pitchFamily="18" charset="0"/>
              </a:rPr>
              <a:t>mokytojas–mokinys</a:t>
            </a:r>
            <a:r>
              <a:rPr lang="lt-LT" spc="-20" dirty="0">
                <a:solidFill>
                  <a:schemeClr val="tx1"/>
                </a:solidFill>
                <a:latin typeface="Times New Roman" panose="02020603050405020304" pitchFamily="18" charset="0"/>
                <a:ea typeface="Times New Roman" panose="02020603050405020304" pitchFamily="18" charset="0"/>
              </a:rPr>
              <a:t> sąveikos subkategorija </a:t>
            </a:r>
            <a:r>
              <a:rPr lang="lt-LT" b="1" spc="-20" dirty="0">
                <a:solidFill>
                  <a:schemeClr val="tx1"/>
                </a:solidFill>
                <a:latin typeface="Times New Roman" panose="02020603050405020304" pitchFamily="18" charset="0"/>
                <a:ea typeface="Times New Roman" panose="02020603050405020304" pitchFamily="18" charset="0"/>
              </a:rPr>
              <a:t>bendravimas ir bendradarbiavimas</a:t>
            </a:r>
            <a:r>
              <a:rPr lang="lt-LT" spc="-20" dirty="0">
                <a:solidFill>
                  <a:schemeClr val="tx1"/>
                </a:solidFill>
                <a:latin typeface="Times New Roman" panose="02020603050405020304" pitchFamily="18" charset="0"/>
                <a:ea typeface="Times New Roman" panose="02020603050405020304" pitchFamily="18" charset="0"/>
              </a:rPr>
              <a:t>.</a:t>
            </a:r>
            <a:endParaRPr lang="en-US" dirty="0">
              <a:solidFill>
                <a:schemeClr val="tx1"/>
              </a:solidFill>
            </a:endParaRPr>
          </a:p>
        </p:txBody>
      </p:sp>
      <p:grpSp>
        <p:nvGrpSpPr>
          <p:cNvPr id="4" name="Group 3">
            <a:extLst>
              <a:ext uri="{FF2B5EF4-FFF2-40B4-BE49-F238E27FC236}">
                <a16:creationId xmlns:a16="http://schemas.microsoft.com/office/drawing/2014/main" id="{E0240783-E542-CC06-298C-BDB5734E1BB9}"/>
              </a:ext>
            </a:extLst>
          </p:cNvPr>
          <p:cNvGrpSpPr/>
          <p:nvPr/>
        </p:nvGrpSpPr>
        <p:grpSpPr>
          <a:xfrm>
            <a:off x="77342" y="1117540"/>
            <a:ext cx="6155703" cy="5154163"/>
            <a:chOff x="0" y="0"/>
            <a:chExt cx="5816600" cy="4589145"/>
          </a:xfrm>
        </p:grpSpPr>
        <p:pic>
          <p:nvPicPr>
            <p:cNvPr id="5" name="image231.png">
              <a:extLst>
                <a:ext uri="{FF2B5EF4-FFF2-40B4-BE49-F238E27FC236}">
                  <a16:creationId xmlns:a16="http://schemas.microsoft.com/office/drawing/2014/main" id="{E032416D-457E-E27C-82CC-BF4EDAC623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0" y="0"/>
              <a:ext cx="5816600" cy="4589145"/>
            </a:xfrm>
            <a:prstGeom prst="rect">
              <a:avLst/>
            </a:prstGeom>
            <a:ln/>
          </p:spPr>
        </p:pic>
        <p:grpSp>
          <p:nvGrpSpPr>
            <p:cNvPr id="6" name="Group 5">
              <a:extLst>
                <a:ext uri="{FF2B5EF4-FFF2-40B4-BE49-F238E27FC236}">
                  <a16:creationId xmlns:a16="http://schemas.microsoft.com/office/drawing/2014/main" id="{86FFDDAA-7887-E38F-49B0-37BD4109DE81}"/>
                </a:ext>
              </a:extLst>
            </p:cNvPr>
            <p:cNvGrpSpPr/>
            <p:nvPr/>
          </p:nvGrpSpPr>
          <p:grpSpPr>
            <a:xfrm>
              <a:off x="2800350" y="1018511"/>
              <a:ext cx="2707315" cy="2596559"/>
              <a:chOff x="0" y="0"/>
              <a:chExt cx="2707315" cy="2596559"/>
            </a:xfrm>
          </p:grpSpPr>
          <p:sp>
            <p:nvSpPr>
              <p:cNvPr id="7" name="Oval 6">
                <a:extLst>
                  <a:ext uri="{FF2B5EF4-FFF2-40B4-BE49-F238E27FC236}">
                    <a16:creationId xmlns:a16="http://schemas.microsoft.com/office/drawing/2014/main" id="{2235DB5A-066B-868E-E377-8839D79A53C0}"/>
                  </a:ext>
                </a:extLst>
              </p:cNvPr>
              <p:cNvSpPr/>
              <p:nvPr/>
            </p:nvSpPr>
            <p:spPr>
              <a:xfrm>
                <a:off x="0" y="0"/>
                <a:ext cx="2707315" cy="2596559"/>
              </a:xfrm>
              <a:prstGeom prst="ellipse">
                <a:avLst/>
              </a:prstGeom>
              <a:noFill/>
              <a:ln w="19050">
                <a:solidFill>
                  <a:srgbClr val="92D05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1867"/>
              </a:p>
            </p:txBody>
          </p:sp>
          <p:cxnSp>
            <p:nvCxnSpPr>
              <p:cNvPr id="8" name="Straight Arrow Connector 7">
                <a:extLst>
                  <a:ext uri="{FF2B5EF4-FFF2-40B4-BE49-F238E27FC236}">
                    <a16:creationId xmlns:a16="http://schemas.microsoft.com/office/drawing/2014/main" id="{15878A78-11FD-E227-07C3-18562D952B36}"/>
                  </a:ext>
                </a:extLst>
              </p:cNvPr>
              <p:cNvCxnSpPr>
                <a:cxnSpLocks/>
              </p:cNvCxnSpPr>
              <p:nvPr/>
            </p:nvCxnSpPr>
            <p:spPr>
              <a:xfrm>
                <a:off x="344572" y="884863"/>
                <a:ext cx="546289" cy="413416"/>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grpSp>
      <p:pic>
        <p:nvPicPr>
          <p:cNvPr id="12" name="Google Shape;329;p44">
            <a:extLst>
              <a:ext uri="{FF2B5EF4-FFF2-40B4-BE49-F238E27FC236}">
                <a16:creationId xmlns:a16="http://schemas.microsoft.com/office/drawing/2014/main" id="{4E30CF8D-223F-707D-59FF-51F0A7821FE6}"/>
              </a:ext>
            </a:extLst>
          </p:cNvPr>
          <p:cNvPicPr preferRelativeResize="0"/>
          <p:nvPr/>
        </p:nvPicPr>
        <p:blipFill>
          <a:blip r:embed="rId3">
            <a:alphaModFix/>
          </a:blip>
          <a:stretch>
            <a:fillRect/>
          </a:stretch>
        </p:blipFill>
        <p:spPr>
          <a:xfrm>
            <a:off x="9278037" y="470038"/>
            <a:ext cx="2619804" cy="990501"/>
          </a:xfrm>
          <a:prstGeom prst="rect">
            <a:avLst/>
          </a:prstGeom>
          <a:noFill/>
          <a:ln>
            <a:noFill/>
          </a:ln>
        </p:spPr>
      </p:pic>
    </p:spTree>
    <p:extLst>
      <p:ext uri="{BB962C8B-B14F-4D97-AF65-F5344CB8AC3E}">
        <p14:creationId xmlns:p14="http://schemas.microsoft.com/office/powerpoint/2010/main" val="1441822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103CE5-931E-7578-EF62-34A44CB6898E}"/>
              </a:ext>
            </a:extLst>
          </p:cNvPr>
          <p:cNvSpPr>
            <a:spLocks noGrp="1"/>
          </p:cNvSpPr>
          <p:nvPr>
            <p:ph type="body" idx="1"/>
          </p:nvPr>
        </p:nvSpPr>
        <p:spPr>
          <a:xfrm>
            <a:off x="144358" y="1555147"/>
            <a:ext cx="11580281" cy="1685563"/>
          </a:xfrm>
        </p:spPr>
        <p:txBody>
          <a:bodyPr>
            <a:normAutofit/>
          </a:bodyPr>
          <a:lstStyle/>
          <a:p>
            <a:pPr algn="just"/>
            <a:r>
              <a:rPr lang="lt-LT" dirty="0">
                <a:solidFill>
                  <a:schemeClr val="tx1"/>
                </a:solidFill>
                <a:latin typeface="Times New Roman" panose="02020603050405020304" pitchFamily="18" charset="0"/>
                <a:ea typeface="Times New Roman" panose="02020603050405020304" pitchFamily="18" charset="0"/>
              </a:rPr>
              <a:t>V</a:t>
            </a:r>
            <a:r>
              <a:rPr lang="lt-LT" dirty="0">
                <a:solidFill>
                  <a:schemeClr val="tx1"/>
                </a:solidFill>
                <a:effectLst/>
                <a:latin typeface="Times New Roman" panose="02020603050405020304" pitchFamily="18" charset="0"/>
                <a:ea typeface="Times New Roman" panose="02020603050405020304" pitchFamily="18" charset="0"/>
              </a:rPr>
              <a:t>eiklos tyrimo metu taikyta ugdomoji sąveika ir jos intervencijos turėjo teigiamą poveikį </a:t>
            </a:r>
            <a:r>
              <a:rPr lang="lt-LT" b="1" dirty="0">
                <a:solidFill>
                  <a:schemeClr val="tx1"/>
                </a:solidFill>
                <a:effectLst/>
                <a:latin typeface="Times New Roman" panose="02020603050405020304" pitchFamily="18" charset="0"/>
                <a:ea typeface="Times New Roman" panose="02020603050405020304" pitchFamily="18" charset="0"/>
              </a:rPr>
              <a:t>visoms gebėjimų grupėms</a:t>
            </a:r>
            <a:r>
              <a:rPr lang="lt-LT" dirty="0">
                <a:solidFill>
                  <a:schemeClr val="tx1"/>
                </a:solidFill>
                <a:effectLst/>
                <a:latin typeface="Times New Roman" panose="02020603050405020304" pitchFamily="18" charset="0"/>
                <a:ea typeface="Times New Roman" panose="02020603050405020304" pitchFamily="18" charset="0"/>
              </a:rPr>
              <a:t>: </a:t>
            </a:r>
            <a:r>
              <a:rPr lang="lt-LT" i="1" dirty="0">
                <a:solidFill>
                  <a:schemeClr val="tx1"/>
                </a:solidFill>
                <a:effectLst/>
                <a:latin typeface="Times New Roman" panose="02020603050405020304" pitchFamily="18" charset="0"/>
                <a:ea typeface="Times New Roman" panose="02020603050405020304" pitchFamily="18" charset="0"/>
              </a:rPr>
              <a:t>kognityviniams gebėjimams</a:t>
            </a:r>
            <a:r>
              <a:rPr lang="lt-LT" dirty="0">
                <a:solidFill>
                  <a:schemeClr val="tx1"/>
                </a:solidFill>
                <a:effectLst/>
                <a:latin typeface="Times New Roman" panose="02020603050405020304" pitchFamily="18" charset="0"/>
                <a:ea typeface="Times New Roman" panose="02020603050405020304" pitchFamily="18" charset="0"/>
              </a:rPr>
              <a:t>, s</a:t>
            </a:r>
            <a:r>
              <a:rPr lang="lt-LT" i="1" dirty="0">
                <a:solidFill>
                  <a:schemeClr val="tx1"/>
                </a:solidFill>
                <a:effectLst/>
                <a:latin typeface="Times New Roman" panose="02020603050405020304" pitchFamily="18" charset="0"/>
                <a:ea typeface="Times New Roman" panose="02020603050405020304" pitchFamily="18" charset="0"/>
              </a:rPr>
              <a:t>ocialiniams gebėjimams ir skaitmeniniams gebėjimams.</a:t>
            </a:r>
          </a:p>
        </p:txBody>
      </p:sp>
      <p:grpSp>
        <p:nvGrpSpPr>
          <p:cNvPr id="12" name="Group 11">
            <a:extLst>
              <a:ext uri="{FF2B5EF4-FFF2-40B4-BE49-F238E27FC236}">
                <a16:creationId xmlns:a16="http://schemas.microsoft.com/office/drawing/2014/main" id="{8E7A98F5-A0FA-A91A-1416-650DD747AA13}"/>
              </a:ext>
            </a:extLst>
          </p:cNvPr>
          <p:cNvGrpSpPr/>
          <p:nvPr/>
        </p:nvGrpSpPr>
        <p:grpSpPr>
          <a:xfrm>
            <a:off x="122707" y="3393089"/>
            <a:ext cx="11946586" cy="2916064"/>
            <a:chOff x="584452" y="2871073"/>
            <a:chExt cx="8246058" cy="1523493"/>
          </a:xfrm>
        </p:grpSpPr>
        <p:pic>
          <p:nvPicPr>
            <p:cNvPr id="4" name="image4.png" descr="A diagram of a graph&#10;&#10;Description automatically generated">
              <a:extLst>
                <a:ext uri="{FF2B5EF4-FFF2-40B4-BE49-F238E27FC236}">
                  <a16:creationId xmlns:a16="http://schemas.microsoft.com/office/drawing/2014/main" id="{83FEBCAB-8FE5-30B5-D0BC-67E732C88F77}"/>
                </a:ext>
              </a:extLst>
            </p:cNvPr>
            <p:cNvPicPr/>
            <p:nvPr/>
          </p:nvPicPr>
          <p:blipFill rotWithShape="1">
            <a:blip r:embed="rId3"/>
            <a:srcRect b="11877"/>
            <a:stretch/>
          </p:blipFill>
          <p:spPr bwMode="auto">
            <a:xfrm>
              <a:off x="3353551" y="2960195"/>
              <a:ext cx="2552700" cy="1199515"/>
            </a:xfrm>
            <a:prstGeom prst="rect">
              <a:avLst/>
            </a:prstGeom>
            <a:ln>
              <a:noFill/>
            </a:ln>
            <a:extLst>
              <a:ext uri="{53640926-AAD7-44D8-BBD7-CCE9431645EC}">
                <a14:shadowObscured xmlns:a14="http://schemas.microsoft.com/office/drawing/2010/main"/>
              </a:ext>
            </a:extLst>
          </p:spPr>
        </p:pic>
        <p:pic>
          <p:nvPicPr>
            <p:cNvPr id="5" name="image9.png">
              <a:extLst>
                <a:ext uri="{FF2B5EF4-FFF2-40B4-BE49-F238E27FC236}">
                  <a16:creationId xmlns:a16="http://schemas.microsoft.com/office/drawing/2014/main" id="{AE1B0CB3-7F93-4D30-A831-C415AECCDEA6}"/>
                </a:ext>
              </a:extLst>
            </p:cNvPr>
            <p:cNvPicPr/>
            <p:nvPr/>
          </p:nvPicPr>
          <p:blipFill rotWithShape="1">
            <a:blip r:embed="rId4"/>
            <a:srcRect r="10211" b="11740"/>
            <a:stretch/>
          </p:blipFill>
          <p:spPr bwMode="auto">
            <a:xfrm>
              <a:off x="6041621" y="2871073"/>
              <a:ext cx="2653519" cy="131508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F141B304-3537-F1F7-15B9-27FD4B56EB26}"/>
                </a:ext>
              </a:extLst>
            </p:cNvPr>
            <p:cNvSpPr txBox="1"/>
            <p:nvPr/>
          </p:nvSpPr>
          <p:spPr>
            <a:xfrm>
              <a:off x="2343900" y="4112520"/>
              <a:ext cx="4572000" cy="238944"/>
            </a:xfrm>
            <a:prstGeom prst="rect">
              <a:avLst/>
            </a:prstGeom>
            <a:noFill/>
          </p:spPr>
          <p:txBody>
            <a:bodyPr wrap="square">
              <a:spAutoFit/>
            </a:bodyPr>
            <a:lstStyle/>
            <a:p>
              <a:pPr algn="ctr">
                <a:lnSpc>
                  <a:spcPct val="150000"/>
                </a:lnSpc>
              </a:pPr>
              <a:r>
                <a:rPr lang="lt-LT" sz="1467" i="1" dirty="0">
                  <a:latin typeface="Times New Roman" panose="02020603050405020304" pitchFamily="18" charset="0"/>
                  <a:ea typeface="Times New Roman" panose="02020603050405020304" pitchFamily="18" charset="0"/>
                </a:rPr>
                <a:t>Socialiniai gebėjimai</a:t>
              </a:r>
              <a:r>
                <a:rPr lang="lt-LT" sz="1467" dirty="0">
                  <a:latin typeface="Times New Roman" panose="02020603050405020304" pitchFamily="18" charset="0"/>
                  <a:ea typeface="Times New Roman" panose="02020603050405020304" pitchFamily="18" charset="0"/>
                </a:rPr>
                <a:t> (</a:t>
              </a:r>
              <a:r>
                <a:rPr lang="lt-LT" sz="1467" b="1" dirty="0">
                  <a:latin typeface="Times New Roman" panose="02020603050405020304" pitchFamily="18" charset="0"/>
                  <a:ea typeface="Times New Roman" panose="02020603050405020304" pitchFamily="18" charset="0"/>
                </a:rPr>
                <a:t>prieš – po</a:t>
              </a:r>
              <a:r>
                <a:rPr lang="lt-LT" sz="1467" dirty="0">
                  <a:latin typeface="Times New Roman" panose="02020603050405020304" pitchFamily="18" charset="0"/>
                  <a:ea typeface="Times New Roman" panose="02020603050405020304" pitchFamily="18" charset="0"/>
                </a:rPr>
                <a:t>)</a:t>
              </a:r>
              <a:r>
                <a:rPr lang="lt-LT" sz="1467" i="1" dirty="0">
                  <a:latin typeface="Times New Roman" panose="02020603050405020304" pitchFamily="18" charset="0"/>
                  <a:ea typeface="Times New Roman" panose="02020603050405020304" pitchFamily="18" charset="0"/>
                </a:rPr>
                <a:t> </a:t>
              </a:r>
              <a:endParaRPr lang="en-US" sz="1467" dirty="0">
                <a:latin typeface="Arial" panose="020B06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43DFD3F9-6DDA-1CAF-0BD8-227DB439EA9A}"/>
                </a:ext>
              </a:extLst>
            </p:cNvPr>
            <p:cNvSpPr txBox="1"/>
            <p:nvPr/>
          </p:nvSpPr>
          <p:spPr>
            <a:xfrm>
              <a:off x="6269512" y="4006429"/>
              <a:ext cx="2560998" cy="388137"/>
            </a:xfrm>
            <a:prstGeom prst="rect">
              <a:avLst/>
            </a:prstGeom>
            <a:noFill/>
          </p:spPr>
          <p:txBody>
            <a:bodyPr wrap="square">
              <a:spAutoFit/>
            </a:bodyPr>
            <a:lstStyle/>
            <a:p>
              <a:pPr algn="ctr">
                <a:lnSpc>
                  <a:spcPct val="150000"/>
                </a:lnSpc>
              </a:pPr>
              <a:r>
                <a:rPr lang="lt-LT" sz="1467" i="1" dirty="0">
                  <a:latin typeface="Times New Roman" panose="02020603050405020304" pitchFamily="18" charset="0"/>
                  <a:ea typeface="Times New Roman" panose="02020603050405020304" pitchFamily="18" charset="0"/>
                </a:rPr>
                <a:t>Skaitmeniniai gebėjimai</a:t>
              </a:r>
              <a:r>
                <a:rPr lang="lt-LT" sz="1467" dirty="0">
                  <a:latin typeface="Times New Roman" panose="02020603050405020304" pitchFamily="18" charset="0"/>
                  <a:ea typeface="Times New Roman" panose="02020603050405020304" pitchFamily="18" charset="0"/>
                </a:rPr>
                <a:t> (</a:t>
              </a:r>
              <a:r>
                <a:rPr lang="lt-LT" sz="1467" b="1" dirty="0">
                  <a:latin typeface="Times New Roman" panose="02020603050405020304" pitchFamily="18" charset="0"/>
                  <a:ea typeface="Times New Roman" panose="02020603050405020304" pitchFamily="18" charset="0"/>
                </a:rPr>
                <a:t>prieš – po</a:t>
              </a:r>
              <a:r>
                <a:rPr lang="lt-LT" sz="1467" dirty="0">
                  <a:latin typeface="Times New Roman" panose="02020603050405020304" pitchFamily="18" charset="0"/>
                  <a:ea typeface="Times New Roman" panose="02020603050405020304" pitchFamily="18" charset="0"/>
                </a:rPr>
                <a:t>)</a:t>
              </a:r>
              <a:r>
                <a:rPr lang="lt-LT" sz="2667" i="1" dirty="0">
                  <a:latin typeface="Times New Roman" panose="02020603050405020304" pitchFamily="18" charset="0"/>
                  <a:ea typeface="Times New Roman" panose="02020603050405020304" pitchFamily="18" charset="0"/>
                </a:rPr>
                <a:t> </a:t>
              </a:r>
              <a:endParaRPr lang="en-US" sz="2400" dirty="0">
                <a:latin typeface="Arial" panose="020B0604020202020204" pitchFamily="34" charset="0"/>
                <a:ea typeface="Arial" panose="020B0604020202020204" pitchFamily="34" charset="0"/>
              </a:endParaRPr>
            </a:p>
          </p:txBody>
        </p:sp>
        <p:pic>
          <p:nvPicPr>
            <p:cNvPr id="10" name="image6.png" descr="A diagram of a graph&#10;&#10;Description automatically generated">
              <a:extLst>
                <a:ext uri="{FF2B5EF4-FFF2-40B4-BE49-F238E27FC236}">
                  <a16:creationId xmlns:a16="http://schemas.microsoft.com/office/drawing/2014/main" id="{18DE7AE8-1C7C-F579-196A-97F20B8F28D0}"/>
                </a:ext>
              </a:extLst>
            </p:cNvPr>
            <p:cNvPicPr/>
            <p:nvPr/>
          </p:nvPicPr>
          <p:blipFill rotWithShape="1">
            <a:blip r:embed="rId5"/>
            <a:srcRect l="15074" b="12546"/>
            <a:stretch/>
          </p:blipFill>
          <p:spPr bwMode="auto">
            <a:xfrm>
              <a:off x="584452" y="3002740"/>
              <a:ext cx="2463952" cy="1156970"/>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664DB5B2-36AB-F376-3799-A1A1AB92E73D}"/>
                </a:ext>
              </a:extLst>
            </p:cNvPr>
            <p:cNvSpPr txBox="1"/>
            <p:nvPr/>
          </p:nvSpPr>
          <p:spPr>
            <a:xfrm>
              <a:off x="711991" y="4114533"/>
              <a:ext cx="2289903" cy="238944"/>
            </a:xfrm>
            <a:prstGeom prst="rect">
              <a:avLst/>
            </a:prstGeom>
            <a:noFill/>
          </p:spPr>
          <p:txBody>
            <a:bodyPr wrap="square">
              <a:spAutoFit/>
            </a:bodyPr>
            <a:lstStyle/>
            <a:p>
              <a:pPr algn="ctr">
                <a:lnSpc>
                  <a:spcPct val="150000"/>
                </a:lnSpc>
              </a:pPr>
              <a:r>
                <a:rPr lang="lt-LT" sz="1467" i="1" dirty="0">
                  <a:latin typeface="Times New Roman" panose="02020603050405020304" pitchFamily="18" charset="0"/>
                  <a:ea typeface="Times New Roman" panose="02020603050405020304" pitchFamily="18" charset="0"/>
                </a:rPr>
                <a:t>Kognityviniai gebėjimai</a:t>
              </a:r>
              <a:r>
                <a:rPr lang="lt-LT" sz="1467" dirty="0">
                  <a:latin typeface="Times New Roman" panose="02020603050405020304" pitchFamily="18" charset="0"/>
                  <a:ea typeface="Times New Roman" panose="02020603050405020304" pitchFamily="18" charset="0"/>
                </a:rPr>
                <a:t> (</a:t>
              </a:r>
              <a:r>
                <a:rPr lang="lt-LT" sz="1467" b="1" dirty="0">
                  <a:latin typeface="Times New Roman" panose="02020603050405020304" pitchFamily="18" charset="0"/>
                  <a:ea typeface="Times New Roman" panose="02020603050405020304" pitchFamily="18" charset="0"/>
                </a:rPr>
                <a:t>prieš – po</a:t>
              </a:r>
              <a:r>
                <a:rPr lang="lt-LT" sz="1467" dirty="0">
                  <a:latin typeface="Times New Roman" panose="02020603050405020304" pitchFamily="18" charset="0"/>
                  <a:ea typeface="Times New Roman" panose="02020603050405020304" pitchFamily="18" charset="0"/>
                </a:rPr>
                <a:t>)</a:t>
              </a:r>
              <a:r>
                <a:rPr lang="lt-LT" sz="1467" i="1" dirty="0">
                  <a:latin typeface="Times New Roman" panose="02020603050405020304" pitchFamily="18" charset="0"/>
                  <a:ea typeface="Times New Roman" panose="02020603050405020304" pitchFamily="18" charset="0"/>
                </a:rPr>
                <a:t> </a:t>
              </a:r>
              <a:endParaRPr lang="en-US" sz="1467" dirty="0">
                <a:latin typeface="Arial" panose="020B0604020202020204" pitchFamily="34" charset="0"/>
                <a:ea typeface="Arial" panose="020B0604020202020204" pitchFamily="34" charset="0"/>
              </a:endParaRPr>
            </a:p>
          </p:txBody>
        </p:sp>
      </p:grpSp>
      <p:pic>
        <p:nvPicPr>
          <p:cNvPr id="13" name="Google Shape;329;p44">
            <a:extLst>
              <a:ext uri="{FF2B5EF4-FFF2-40B4-BE49-F238E27FC236}">
                <a16:creationId xmlns:a16="http://schemas.microsoft.com/office/drawing/2014/main" id="{5FB2FEE9-C29F-81D0-F684-F5263783B2F6}"/>
              </a:ext>
            </a:extLst>
          </p:cNvPr>
          <p:cNvPicPr preferRelativeResize="0"/>
          <p:nvPr/>
        </p:nvPicPr>
        <p:blipFill>
          <a:blip r:embed="rId6">
            <a:alphaModFix/>
          </a:blip>
          <a:stretch>
            <a:fillRect/>
          </a:stretch>
        </p:blipFill>
        <p:spPr>
          <a:xfrm>
            <a:off x="9342001" y="412267"/>
            <a:ext cx="2619804" cy="990501"/>
          </a:xfrm>
          <a:prstGeom prst="rect">
            <a:avLst/>
          </a:prstGeom>
          <a:noFill/>
          <a:ln>
            <a:noFill/>
          </a:ln>
        </p:spPr>
      </p:pic>
    </p:spTree>
    <p:extLst>
      <p:ext uri="{BB962C8B-B14F-4D97-AF65-F5344CB8AC3E}">
        <p14:creationId xmlns:p14="http://schemas.microsoft.com/office/powerpoint/2010/main" val="3187895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806EC6-E9C2-ADBE-86EA-A5D075BAE0E1}"/>
              </a:ext>
            </a:extLst>
          </p:cNvPr>
          <p:cNvSpPr>
            <a:spLocks noGrp="1"/>
          </p:cNvSpPr>
          <p:nvPr>
            <p:ph type="body" idx="1"/>
          </p:nvPr>
        </p:nvSpPr>
        <p:spPr>
          <a:xfrm>
            <a:off x="0" y="1574427"/>
            <a:ext cx="11582400" cy="1976679"/>
          </a:xfrm>
        </p:spPr>
        <p:txBody>
          <a:bodyPr>
            <a:normAutofit lnSpcReduction="10000"/>
          </a:bodyPr>
          <a:lstStyle/>
          <a:p>
            <a:pPr algn="just"/>
            <a:r>
              <a:rPr lang="lt-LT" b="1" dirty="0">
                <a:solidFill>
                  <a:schemeClr val="tx1"/>
                </a:solidFill>
                <a:latin typeface="Times New Roman" panose="02020603050405020304" pitchFamily="18" charset="0"/>
                <a:ea typeface="Times New Roman" panose="02020603050405020304" pitchFamily="18" charset="0"/>
              </a:rPr>
              <a:t>Didžiausią poveikį </a:t>
            </a:r>
            <a:r>
              <a:rPr lang="lt-LT" dirty="0">
                <a:solidFill>
                  <a:schemeClr val="tx1"/>
                </a:solidFill>
                <a:latin typeface="Times New Roman" panose="02020603050405020304" pitchFamily="18" charset="0"/>
                <a:ea typeface="Times New Roman" panose="02020603050405020304" pitchFamily="18" charset="0"/>
              </a:rPr>
              <a:t>ugdomoji sąveika turėjo </a:t>
            </a:r>
            <a:r>
              <a:rPr lang="lt-LT" b="1" i="1" dirty="0">
                <a:solidFill>
                  <a:schemeClr val="tx1"/>
                </a:solidFill>
                <a:latin typeface="Times New Roman" panose="02020603050405020304" pitchFamily="18" charset="0"/>
                <a:ea typeface="Times New Roman" panose="02020603050405020304" pitchFamily="18" charset="0"/>
              </a:rPr>
              <a:t>socialiniams mokinių gebėjimams</a:t>
            </a:r>
            <a:r>
              <a:rPr lang="lt-LT" dirty="0">
                <a:solidFill>
                  <a:schemeClr val="tx1"/>
                </a:solidFill>
                <a:latin typeface="Times New Roman" panose="02020603050405020304" pitchFamily="18" charset="0"/>
                <a:ea typeface="Times New Roman" panose="02020603050405020304" pitchFamily="18" charset="0"/>
              </a:rPr>
              <a:t>, t. y. gebėjimams </a:t>
            </a:r>
            <a:r>
              <a:rPr lang="lt-LT" b="1" dirty="0">
                <a:solidFill>
                  <a:schemeClr val="tx1"/>
                </a:solidFill>
                <a:latin typeface="Times New Roman" panose="02020603050405020304" pitchFamily="18" charset="0"/>
                <a:ea typeface="Times New Roman" panose="02020603050405020304" pitchFamily="18" charset="0"/>
              </a:rPr>
              <a:t>būti aktyviais mokymosi dalyviais</a:t>
            </a:r>
            <a:r>
              <a:rPr lang="lt-LT" dirty="0">
                <a:solidFill>
                  <a:schemeClr val="tx1"/>
                </a:solidFill>
                <a:latin typeface="Times New Roman" panose="02020603050405020304" pitchFamily="18" charset="0"/>
                <a:ea typeface="Times New Roman" panose="02020603050405020304" pitchFamily="18" charset="0"/>
              </a:rPr>
              <a:t>, </a:t>
            </a:r>
            <a:r>
              <a:rPr lang="lt-LT" b="1" dirty="0">
                <a:solidFill>
                  <a:schemeClr val="tx1"/>
                </a:solidFill>
                <a:latin typeface="Times New Roman" panose="02020603050405020304" pitchFamily="18" charset="0"/>
                <a:ea typeface="Times New Roman" panose="02020603050405020304" pitchFamily="18" charset="0"/>
              </a:rPr>
              <a:t>dirbti komandose </a:t>
            </a:r>
            <a:r>
              <a:rPr lang="lt-LT" dirty="0">
                <a:solidFill>
                  <a:schemeClr val="tx1"/>
                </a:solidFill>
                <a:latin typeface="Times New Roman" panose="02020603050405020304" pitchFamily="18" charset="0"/>
                <a:ea typeface="Times New Roman" panose="02020603050405020304" pitchFamily="18" charset="0"/>
              </a:rPr>
              <a:t>sprendžiant problemas, </a:t>
            </a:r>
            <a:r>
              <a:rPr lang="lt-LT" b="1" dirty="0">
                <a:solidFill>
                  <a:schemeClr val="tx1"/>
                </a:solidFill>
                <a:latin typeface="Times New Roman" panose="02020603050405020304" pitchFamily="18" charset="0"/>
                <a:ea typeface="Times New Roman" panose="02020603050405020304" pitchFamily="18" charset="0"/>
              </a:rPr>
              <a:t>matyti </a:t>
            </a:r>
            <a:r>
              <a:rPr lang="lt-LT" dirty="0">
                <a:solidFill>
                  <a:schemeClr val="tx1"/>
                </a:solidFill>
                <a:latin typeface="Times New Roman" panose="02020603050405020304" pitchFamily="18" charset="0"/>
                <a:ea typeface="Times New Roman" panose="02020603050405020304" pitchFamily="18" charset="0"/>
              </a:rPr>
              <a:t>problemines situacijas iš skirtingų perspektyvų, </a:t>
            </a:r>
            <a:r>
              <a:rPr lang="lt-LT" b="1" dirty="0">
                <a:solidFill>
                  <a:schemeClr val="tx1"/>
                </a:solidFill>
                <a:latin typeface="Times New Roman" panose="02020603050405020304" pitchFamily="18" charset="0"/>
                <a:ea typeface="Times New Roman" panose="02020603050405020304" pitchFamily="18" charset="0"/>
              </a:rPr>
              <a:t>pritaikyti</a:t>
            </a:r>
            <a:r>
              <a:rPr lang="lt-LT" dirty="0">
                <a:solidFill>
                  <a:schemeClr val="tx1"/>
                </a:solidFill>
                <a:latin typeface="Times New Roman" panose="02020603050405020304" pitchFamily="18" charset="0"/>
                <a:ea typeface="Times New Roman" panose="02020603050405020304" pitchFamily="18" charset="0"/>
              </a:rPr>
              <a:t> </a:t>
            </a:r>
            <a:r>
              <a:rPr lang="lt-LT" b="1" dirty="0">
                <a:solidFill>
                  <a:schemeClr val="tx1"/>
                </a:solidFill>
                <a:latin typeface="Times New Roman" panose="02020603050405020304" pitchFamily="18" charset="0"/>
                <a:ea typeface="Times New Roman" panose="02020603050405020304" pitchFamily="18" charset="0"/>
              </a:rPr>
              <a:t>kontekstines žinias </a:t>
            </a:r>
            <a:r>
              <a:rPr lang="lt-LT" dirty="0">
                <a:solidFill>
                  <a:schemeClr val="tx1"/>
                </a:solidFill>
                <a:latin typeface="Times New Roman" panose="02020603050405020304" pitchFamily="18" charset="0"/>
                <a:ea typeface="Times New Roman" panose="02020603050405020304" pitchFamily="18" charset="0"/>
              </a:rPr>
              <a:t>ir remiantis argumentais jas pateikti kitiems komandos nariams.</a:t>
            </a:r>
            <a:endParaRPr lang="lt-LT" i="1" dirty="0">
              <a:solidFill>
                <a:schemeClr val="tx1"/>
              </a:solidFill>
              <a:latin typeface="Times New Roman" panose="02020603050405020304" pitchFamily="18" charset="0"/>
              <a:ea typeface="Times New Roman" panose="02020603050405020304" pitchFamily="18" charset="0"/>
            </a:endParaRPr>
          </a:p>
          <a:p>
            <a:pPr algn="just"/>
            <a:endParaRPr lang="lt-LT" dirty="0">
              <a:latin typeface="Times New Roman" panose="02020603050405020304" pitchFamily="18" charset="0"/>
              <a:ea typeface="Times New Roman" panose="02020603050405020304" pitchFamily="18" charset="0"/>
            </a:endParaRPr>
          </a:p>
          <a:p>
            <a:endParaRPr lang="en-US" dirty="0"/>
          </a:p>
        </p:txBody>
      </p:sp>
      <p:grpSp>
        <p:nvGrpSpPr>
          <p:cNvPr id="4" name="Group 3">
            <a:extLst>
              <a:ext uri="{FF2B5EF4-FFF2-40B4-BE49-F238E27FC236}">
                <a16:creationId xmlns:a16="http://schemas.microsoft.com/office/drawing/2014/main" id="{37577125-3192-9156-A71D-4D0A33D22E89}"/>
              </a:ext>
            </a:extLst>
          </p:cNvPr>
          <p:cNvGrpSpPr/>
          <p:nvPr/>
        </p:nvGrpSpPr>
        <p:grpSpPr>
          <a:xfrm>
            <a:off x="487681" y="3924159"/>
            <a:ext cx="11360800" cy="2334972"/>
            <a:chOff x="584452" y="2871073"/>
            <a:chExt cx="8247848" cy="1429723"/>
          </a:xfrm>
        </p:grpSpPr>
        <p:pic>
          <p:nvPicPr>
            <p:cNvPr id="5" name="image4.png" descr="A diagram of a graph&#10;&#10;Description automatically generated">
              <a:extLst>
                <a:ext uri="{FF2B5EF4-FFF2-40B4-BE49-F238E27FC236}">
                  <a16:creationId xmlns:a16="http://schemas.microsoft.com/office/drawing/2014/main" id="{F25F2C14-E205-8E30-2D1D-EEE79AAB0617}"/>
                </a:ext>
              </a:extLst>
            </p:cNvPr>
            <p:cNvPicPr/>
            <p:nvPr/>
          </p:nvPicPr>
          <p:blipFill rotWithShape="1">
            <a:blip r:embed="rId3"/>
            <a:srcRect b="11877"/>
            <a:stretch/>
          </p:blipFill>
          <p:spPr bwMode="auto">
            <a:xfrm>
              <a:off x="3353551" y="2960195"/>
              <a:ext cx="2552700" cy="1199515"/>
            </a:xfrm>
            <a:prstGeom prst="rect">
              <a:avLst/>
            </a:prstGeom>
            <a:ln>
              <a:noFill/>
            </a:ln>
            <a:extLst>
              <a:ext uri="{53640926-AAD7-44D8-BBD7-CCE9431645EC}">
                <a14:shadowObscured xmlns:a14="http://schemas.microsoft.com/office/drawing/2010/main"/>
              </a:ext>
            </a:extLst>
          </p:spPr>
        </p:pic>
        <p:pic>
          <p:nvPicPr>
            <p:cNvPr id="6" name="image9.png">
              <a:extLst>
                <a:ext uri="{FF2B5EF4-FFF2-40B4-BE49-F238E27FC236}">
                  <a16:creationId xmlns:a16="http://schemas.microsoft.com/office/drawing/2014/main" id="{2AB9DC3B-F77D-CFF6-4B12-74B9F0501826}"/>
                </a:ext>
              </a:extLst>
            </p:cNvPr>
            <p:cNvPicPr/>
            <p:nvPr/>
          </p:nvPicPr>
          <p:blipFill rotWithShape="1">
            <a:blip r:embed="rId4"/>
            <a:srcRect r="10211" b="11740"/>
            <a:stretch/>
          </p:blipFill>
          <p:spPr bwMode="auto">
            <a:xfrm>
              <a:off x="6041621" y="2871073"/>
              <a:ext cx="2653519" cy="131508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F3C5FF42-6A65-799B-8FD0-BA4666B77E42}"/>
                </a:ext>
              </a:extLst>
            </p:cNvPr>
            <p:cNvSpPr txBox="1"/>
            <p:nvPr/>
          </p:nvSpPr>
          <p:spPr>
            <a:xfrm>
              <a:off x="2343901" y="4061852"/>
              <a:ext cx="4572000" cy="238944"/>
            </a:xfrm>
            <a:prstGeom prst="rect">
              <a:avLst/>
            </a:prstGeom>
            <a:noFill/>
          </p:spPr>
          <p:txBody>
            <a:bodyPr wrap="square">
              <a:spAutoFit/>
            </a:bodyPr>
            <a:lstStyle/>
            <a:p>
              <a:pPr algn="ctr">
                <a:lnSpc>
                  <a:spcPct val="150000"/>
                </a:lnSpc>
              </a:pPr>
              <a:r>
                <a:rPr lang="lt-LT" sz="1467" i="1" dirty="0">
                  <a:latin typeface="Times New Roman" panose="02020603050405020304" pitchFamily="18" charset="0"/>
                  <a:ea typeface="Times New Roman" panose="02020603050405020304" pitchFamily="18" charset="0"/>
                </a:rPr>
                <a:t>Socialiniai gebėjimai</a:t>
              </a:r>
              <a:r>
                <a:rPr lang="lt-LT" sz="1467" dirty="0">
                  <a:latin typeface="Times New Roman" panose="02020603050405020304" pitchFamily="18" charset="0"/>
                  <a:ea typeface="Times New Roman" panose="02020603050405020304" pitchFamily="18" charset="0"/>
                </a:rPr>
                <a:t> (</a:t>
              </a:r>
              <a:r>
                <a:rPr lang="lt-LT" sz="1467" b="1" dirty="0">
                  <a:latin typeface="Times New Roman" panose="02020603050405020304" pitchFamily="18" charset="0"/>
                  <a:ea typeface="Times New Roman" panose="02020603050405020304" pitchFamily="18" charset="0"/>
                </a:rPr>
                <a:t>prieš – po</a:t>
              </a:r>
              <a:r>
                <a:rPr lang="lt-LT" sz="1467" dirty="0">
                  <a:latin typeface="Times New Roman" panose="02020603050405020304" pitchFamily="18" charset="0"/>
                  <a:ea typeface="Times New Roman" panose="02020603050405020304" pitchFamily="18" charset="0"/>
                </a:rPr>
                <a:t>)</a:t>
              </a:r>
              <a:r>
                <a:rPr lang="lt-LT" sz="1467" i="1" dirty="0">
                  <a:latin typeface="Times New Roman" panose="02020603050405020304" pitchFamily="18" charset="0"/>
                  <a:ea typeface="Times New Roman" panose="02020603050405020304" pitchFamily="18" charset="0"/>
                </a:rPr>
                <a:t> </a:t>
              </a:r>
              <a:endParaRPr lang="en-US" sz="1467" dirty="0">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3276DBE1-0B11-A291-0015-7AD9F9F14939}"/>
                </a:ext>
              </a:extLst>
            </p:cNvPr>
            <p:cNvSpPr txBox="1"/>
            <p:nvPr/>
          </p:nvSpPr>
          <p:spPr>
            <a:xfrm>
              <a:off x="6271302" y="3910539"/>
              <a:ext cx="2560998" cy="388137"/>
            </a:xfrm>
            <a:prstGeom prst="rect">
              <a:avLst/>
            </a:prstGeom>
            <a:noFill/>
          </p:spPr>
          <p:txBody>
            <a:bodyPr wrap="square">
              <a:spAutoFit/>
            </a:bodyPr>
            <a:lstStyle/>
            <a:p>
              <a:pPr algn="ctr">
                <a:lnSpc>
                  <a:spcPct val="150000"/>
                </a:lnSpc>
              </a:pPr>
              <a:r>
                <a:rPr lang="lt-LT" sz="1467" i="1" dirty="0">
                  <a:latin typeface="Times New Roman" panose="02020603050405020304" pitchFamily="18" charset="0"/>
                  <a:ea typeface="Times New Roman" panose="02020603050405020304" pitchFamily="18" charset="0"/>
                </a:rPr>
                <a:t>Skaitmeniniai gebėjimai</a:t>
              </a:r>
              <a:r>
                <a:rPr lang="lt-LT" sz="1467" dirty="0">
                  <a:latin typeface="Times New Roman" panose="02020603050405020304" pitchFamily="18" charset="0"/>
                  <a:ea typeface="Times New Roman" panose="02020603050405020304" pitchFamily="18" charset="0"/>
                </a:rPr>
                <a:t> (</a:t>
              </a:r>
              <a:r>
                <a:rPr lang="lt-LT" sz="1467" b="1" dirty="0">
                  <a:latin typeface="Times New Roman" panose="02020603050405020304" pitchFamily="18" charset="0"/>
                  <a:ea typeface="Times New Roman" panose="02020603050405020304" pitchFamily="18" charset="0"/>
                </a:rPr>
                <a:t>prieš – po</a:t>
              </a:r>
              <a:r>
                <a:rPr lang="lt-LT" sz="1467" dirty="0">
                  <a:latin typeface="Times New Roman" panose="02020603050405020304" pitchFamily="18" charset="0"/>
                  <a:ea typeface="Times New Roman" panose="02020603050405020304" pitchFamily="18" charset="0"/>
                </a:rPr>
                <a:t>)</a:t>
              </a:r>
              <a:r>
                <a:rPr lang="lt-LT" sz="2667" i="1" dirty="0">
                  <a:latin typeface="Times New Roman" panose="02020603050405020304" pitchFamily="18" charset="0"/>
                  <a:ea typeface="Times New Roman" panose="02020603050405020304" pitchFamily="18" charset="0"/>
                </a:rPr>
                <a:t> </a:t>
              </a:r>
              <a:endParaRPr lang="en-US" sz="2400" dirty="0">
                <a:latin typeface="Arial" panose="020B0604020202020204" pitchFamily="34" charset="0"/>
                <a:ea typeface="Arial" panose="020B0604020202020204" pitchFamily="34" charset="0"/>
              </a:endParaRPr>
            </a:p>
          </p:txBody>
        </p:sp>
        <p:pic>
          <p:nvPicPr>
            <p:cNvPr id="9" name="image6.png" descr="A diagram of a graph&#10;&#10;Description automatically generated">
              <a:extLst>
                <a:ext uri="{FF2B5EF4-FFF2-40B4-BE49-F238E27FC236}">
                  <a16:creationId xmlns:a16="http://schemas.microsoft.com/office/drawing/2014/main" id="{A1DD2037-A447-10D6-C356-6978134A186C}"/>
                </a:ext>
              </a:extLst>
            </p:cNvPr>
            <p:cNvPicPr/>
            <p:nvPr/>
          </p:nvPicPr>
          <p:blipFill rotWithShape="1">
            <a:blip r:embed="rId5"/>
            <a:srcRect l="15074" b="12546"/>
            <a:stretch/>
          </p:blipFill>
          <p:spPr bwMode="auto">
            <a:xfrm>
              <a:off x="584452" y="3002740"/>
              <a:ext cx="2463952" cy="115697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0A3C7C8D-20E8-02CB-309E-1E5BBD1FCC86}"/>
                </a:ext>
              </a:extLst>
            </p:cNvPr>
            <p:cNvSpPr txBox="1"/>
            <p:nvPr/>
          </p:nvSpPr>
          <p:spPr>
            <a:xfrm>
              <a:off x="711991" y="4024688"/>
              <a:ext cx="2289903" cy="238944"/>
            </a:xfrm>
            <a:prstGeom prst="rect">
              <a:avLst/>
            </a:prstGeom>
            <a:noFill/>
          </p:spPr>
          <p:txBody>
            <a:bodyPr wrap="square">
              <a:spAutoFit/>
            </a:bodyPr>
            <a:lstStyle/>
            <a:p>
              <a:pPr algn="ctr">
                <a:lnSpc>
                  <a:spcPct val="150000"/>
                </a:lnSpc>
              </a:pPr>
              <a:r>
                <a:rPr lang="lt-LT" sz="1467" i="1" dirty="0">
                  <a:latin typeface="Times New Roman" panose="02020603050405020304" pitchFamily="18" charset="0"/>
                  <a:ea typeface="Times New Roman" panose="02020603050405020304" pitchFamily="18" charset="0"/>
                </a:rPr>
                <a:t>Kognityviniai gebėjimai</a:t>
              </a:r>
              <a:r>
                <a:rPr lang="lt-LT" sz="1467" dirty="0">
                  <a:latin typeface="Times New Roman" panose="02020603050405020304" pitchFamily="18" charset="0"/>
                  <a:ea typeface="Times New Roman" panose="02020603050405020304" pitchFamily="18" charset="0"/>
                </a:rPr>
                <a:t> (</a:t>
              </a:r>
              <a:r>
                <a:rPr lang="lt-LT" sz="1467" b="1" dirty="0">
                  <a:latin typeface="Times New Roman" panose="02020603050405020304" pitchFamily="18" charset="0"/>
                  <a:ea typeface="Times New Roman" panose="02020603050405020304" pitchFamily="18" charset="0"/>
                </a:rPr>
                <a:t>prieš – po</a:t>
              </a:r>
              <a:r>
                <a:rPr lang="lt-LT" sz="1467" dirty="0">
                  <a:latin typeface="Times New Roman" panose="02020603050405020304" pitchFamily="18" charset="0"/>
                  <a:ea typeface="Times New Roman" panose="02020603050405020304" pitchFamily="18" charset="0"/>
                </a:rPr>
                <a:t>)</a:t>
              </a:r>
              <a:r>
                <a:rPr lang="lt-LT" sz="1467" i="1" dirty="0">
                  <a:latin typeface="Times New Roman" panose="02020603050405020304" pitchFamily="18" charset="0"/>
                  <a:ea typeface="Times New Roman" panose="02020603050405020304" pitchFamily="18" charset="0"/>
                </a:rPr>
                <a:t> </a:t>
              </a:r>
              <a:endParaRPr lang="en-US" sz="1467" dirty="0">
                <a:latin typeface="Arial" panose="020B0604020202020204" pitchFamily="34" charset="0"/>
                <a:ea typeface="Arial" panose="020B0604020202020204" pitchFamily="34" charset="0"/>
              </a:endParaRPr>
            </a:p>
          </p:txBody>
        </p:sp>
      </p:grpSp>
      <p:sp>
        <p:nvSpPr>
          <p:cNvPr id="11" name="Oval 10">
            <a:extLst>
              <a:ext uri="{FF2B5EF4-FFF2-40B4-BE49-F238E27FC236}">
                <a16:creationId xmlns:a16="http://schemas.microsoft.com/office/drawing/2014/main" id="{1DA9E0B8-4482-8B49-8029-ED314B1413B7}"/>
              </a:ext>
            </a:extLst>
          </p:cNvPr>
          <p:cNvSpPr/>
          <p:nvPr/>
        </p:nvSpPr>
        <p:spPr>
          <a:xfrm>
            <a:off x="3797210" y="3898051"/>
            <a:ext cx="4361271" cy="25637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a:ln>
                <a:solidFill>
                  <a:srgbClr val="FF0000"/>
                </a:solidFill>
              </a:ln>
              <a:noFill/>
            </a:endParaRPr>
          </a:p>
        </p:txBody>
      </p:sp>
      <p:pic>
        <p:nvPicPr>
          <p:cNvPr id="12" name="Google Shape;329;p44">
            <a:extLst>
              <a:ext uri="{FF2B5EF4-FFF2-40B4-BE49-F238E27FC236}">
                <a16:creationId xmlns:a16="http://schemas.microsoft.com/office/drawing/2014/main" id="{EF658EAB-CB80-5AEE-550C-E50928B8E264}"/>
              </a:ext>
            </a:extLst>
          </p:cNvPr>
          <p:cNvPicPr preferRelativeResize="0"/>
          <p:nvPr/>
        </p:nvPicPr>
        <p:blipFill>
          <a:blip r:embed="rId6">
            <a:alphaModFix/>
          </a:blip>
          <a:stretch>
            <a:fillRect/>
          </a:stretch>
        </p:blipFill>
        <p:spPr>
          <a:xfrm>
            <a:off x="9342001" y="412267"/>
            <a:ext cx="2619804" cy="990501"/>
          </a:xfrm>
          <a:prstGeom prst="rect">
            <a:avLst/>
          </a:prstGeom>
          <a:noFill/>
          <a:ln>
            <a:noFill/>
          </a:ln>
        </p:spPr>
      </p:pic>
    </p:spTree>
    <p:extLst>
      <p:ext uri="{BB962C8B-B14F-4D97-AF65-F5344CB8AC3E}">
        <p14:creationId xmlns:p14="http://schemas.microsoft.com/office/powerpoint/2010/main" val="1486133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pic>
        <p:nvPicPr>
          <p:cNvPr id="1199" name="Google Shape;1199;g2e2c01276ed_0_1414"/>
          <p:cNvPicPr preferRelativeResize="0"/>
          <p:nvPr/>
        </p:nvPicPr>
        <p:blipFill rotWithShape="1">
          <a:blip r:embed="rId3">
            <a:alphaModFix/>
          </a:blip>
          <a:srcRect/>
          <a:stretch/>
        </p:blipFill>
        <p:spPr>
          <a:xfrm>
            <a:off x="355109" y="2636967"/>
            <a:ext cx="5363031" cy="3627666"/>
          </a:xfrm>
          <a:prstGeom prst="rect">
            <a:avLst/>
          </a:prstGeom>
          <a:noFill/>
          <a:ln>
            <a:noFill/>
          </a:ln>
        </p:spPr>
      </p:pic>
      <p:pic>
        <p:nvPicPr>
          <p:cNvPr id="1200" name="Google Shape;1200;g2e2c01276ed_0_1414"/>
          <p:cNvPicPr preferRelativeResize="0"/>
          <p:nvPr/>
        </p:nvPicPr>
        <p:blipFill rotWithShape="1">
          <a:blip r:embed="rId4">
            <a:alphaModFix/>
          </a:blip>
          <a:srcRect t="6759"/>
          <a:stretch/>
        </p:blipFill>
        <p:spPr>
          <a:xfrm>
            <a:off x="6095950" y="2636967"/>
            <a:ext cx="5463300" cy="3627665"/>
          </a:xfrm>
          <a:prstGeom prst="rect">
            <a:avLst/>
          </a:prstGeom>
          <a:noFill/>
          <a:ln>
            <a:noFill/>
          </a:ln>
        </p:spPr>
      </p:pic>
      <p:sp>
        <p:nvSpPr>
          <p:cNvPr id="1201" name="Google Shape;1201;g2e2c01276ed_0_1414"/>
          <p:cNvSpPr txBox="1"/>
          <p:nvPr/>
        </p:nvSpPr>
        <p:spPr>
          <a:xfrm>
            <a:off x="6375600" y="6365550"/>
            <a:ext cx="5183700" cy="3693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https://wikimaytinh.com/wp-content/uploads/zoom-la-gi-huong-dan-su-dung-zoom-meetings.jpg</a:t>
            </a:r>
            <a:endParaRPr sz="800" b="0" i="0" u="none" strike="noStrike" cap="none" dirty="0">
              <a:solidFill>
                <a:srgbClr val="000000"/>
              </a:solidFill>
              <a:latin typeface="Arial"/>
              <a:ea typeface="Arial"/>
              <a:cs typeface="Arial"/>
              <a:sym typeface="Arial"/>
            </a:endParaRPr>
          </a:p>
        </p:txBody>
      </p:sp>
      <p:sp>
        <p:nvSpPr>
          <p:cNvPr id="1202" name="Google Shape;1202;g2e2c01276ed_0_1414"/>
          <p:cNvSpPr txBox="1"/>
          <p:nvPr/>
        </p:nvSpPr>
        <p:spPr>
          <a:xfrm>
            <a:off x="325163" y="6242400"/>
            <a:ext cx="4983900" cy="6156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https://camo.githubusercontent.com/6f0a49933b822274d1d670205a4471b6c80bc4f5aed58560ddfaf0c247b4bdad/68747470733a2f2f776f726b7374686174776f726b2e636f6d2f6173736574732f41727469636c65732f38312f496d616765732f4e5943322e6a7067</a:t>
            </a:r>
            <a:endParaRPr sz="800" b="0" i="0" u="none" strike="noStrike" cap="none" dirty="0">
              <a:solidFill>
                <a:srgbClr val="000000"/>
              </a:solidFill>
              <a:latin typeface="Arial"/>
              <a:ea typeface="Arial"/>
              <a:cs typeface="Arial"/>
              <a:sym typeface="Arial"/>
            </a:endParaRPr>
          </a:p>
        </p:txBody>
      </p:sp>
      <p:sp>
        <p:nvSpPr>
          <p:cNvPr id="4" name="Google Shape;320;p43">
            <a:extLst>
              <a:ext uri="{FF2B5EF4-FFF2-40B4-BE49-F238E27FC236}">
                <a16:creationId xmlns:a16="http://schemas.microsoft.com/office/drawing/2014/main" id="{565AACC3-566C-1C8A-A5AA-663D0A5A18E2}"/>
              </a:ext>
            </a:extLst>
          </p:cNvPr>
          <p:cNvSpPr txBox="1"/>
          <p:nvPr/>
        </p:nvSpPr>
        <p:spPr>
          <a:xfrm>
            <a:off x="568319" y="314381"/>
            <a:ext cx="10886802" cy="21913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lt" sz="3200" dirty="0">
                <a:solidFill>
                  <a:schemeClr val="tx1"/>
                </a:solidFill>
                <a:latin typeface="Times New Roman" panose="02020603050405020304" pitchFamily="18" charset="0"/>
                <a:cs typeface="Times New Roman" panose="02020603050405020304" pitchFamily="18" charset="0"/>
              </a:rPr>
              <a:t>Ugdomoji sąveika labai priklauso nuo kuriamo mikroklimato VMA ir santykio su mokiniais. </a:t>
            </a:r>
          </a:p>
          <a:p>
            <a:pPr marL="0" lvl="0" indent="0" algn="l" rtl="0">
              <a:lnSpc>
                <a:spcPct val="115000"/>
              </a:lnSpc>
              <a:spcBef>
                <a:spcPts val="0"/>
              </a:spcBef>
              <a:spcAft>
                <a:spcPts val="1200"/>
              </a:spcAft>
              <a:buNone/>
            </a:pPr>
            <a:r>
              <a:rPr lang="lt" sz="3200" dirty="0">
                <a:solidFill>
                  <a:schemeClr val="tx1"/>
                </a:solidFill>
                <a:latin typeface="Times New Roman" panose="02020603050405020304" pitchFamily="18" charset="0"/>
                <a:cs typeface="Times New Roman" panose="02020603050405020304" pitchFamily="18" charset="0"/>
              </a:rPr>
              <a:t>Tad, išlieka diskusiniai klausimai...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5E90-4E05-653B-4A3B-D953D15E31B6}"/>
              </a:ext>
            </a:extLst>
          </p:cNvPr>
          <p:cNvSpPr>
            <a:spLocks noGrp="1"/>
          </p:cNvSpPr>
          <p:nvPr>
            <p:ph type="title"/>
          </p:nvPr>
        </p:nvSpPr>
        <p:spPr>
          <a:xfrm>
            <a:off x="100484" y="261772"/>
            <a:ext cx="11947490" cy="3918343"/>
          </a:xfrm>
        </p:spPr>
        <p:txBody>
          <a:bodyPr>
            <a:normAutofit/>
          </a:bodyPr>
          <a:lstStyle/>
          <a:p>
            <a:pPr algn="just"/>
            <a:r>
              <a:rPr lang="lt-LT" sz="4000" b="1" u="none" strike="noStrike" baseline="0" dirty="0">
                <a:solidFill>
                  <a:srgbClr val="000000"/>
                </a:solidFill>
                <a:latin typeface="Times New Roman" panose="02020603050405020304" pitchFamily="18" charset="0"/>
              </a:rPr>
              <a:t>Ugdomoji sąveika </a:t>
            </a:r>
            <a:r>
              <a:rPr lang="lt-LT" sz="4000" u="none" strike="noStrike" baseline="0" dirty="0">
                <a:solidFill>
                  <a:srgbClr val="000000"/>
                </a:solidFill>
                <a:latin typeface="Times New Roman" panose="02020603050405020304" pitchFamily="18" charset="0"/>
              </a:rPr>
              <a:t>neatsiranda iš niekur</a:t>
            </a:r>
            <a:r>
              <a:rPr lang="lt-LT" sz="4000" b="0" u="none" strike="noStrike" baseline="0" dirty="0">
                <a:solidFill>
                  <a:srgbClr val="000000"/>
                </a:solidFill>
                <a:latin typeface="Times New Roman" panose="02020603050405020304" pitchFamily="18" charset="0"/>
              </a:rPr>
              <a:t>, </a:t>
            </a:r>
            <a:r>
              <a:rPr lang="lt-LT" sz="4000" b="1" u="none" strike="noStrike" baseline="0" dirty="0">
                <a:solidFill>
                  <a:srgbClr val="000000"/>
                </a:solidFill>
                <a:latin typeface="Times New Roman" panose="02020603050405020304" pitchFamily="18" charset="0"/>
              </a:rPr>
              <a:t>jos prigimtis </a:t>
            </a:r>
            <a:r>
              <a:rPr lang="lt-LT" sz="4000" b="0" u="none" strike="noStrike" baseline="0" dirty="0">
                <a:solidFill>
                  <a:srgbClr val="000000"/>
                </a:solidFill>
                <a:latin typeface="Times New Roman" panose="02020603050405020304" pitchFamily="18" charset="0"/>
              </a:rPr>
              <a:t>– </a:t>
            </a:r>
            <a:r>
              <a:rPr lang="lt-LT" sz="4000" b="1" u="none" strike="noStrike" baseline="0" dirty="0">
                <a:solidFill>
                  <a:srgbClr val="000000"/>
                </a:solidFill>
                <a:latin typeface="Times New Roman" panose="02020603050405020304" pitchFamily="18" charset="0"/>
              </a:rPr>
              <a:t>kognityvinis konfliktas </a:t>
            </a:r>
            <a:r>
              <a:rPr lang="lt-LT" sz="4000" b="0" u="none" strike="noStrike" baseline="0" dirty="0">
                <a:solidFill>
                  <a:srgbClr val="000000"/>
                </a:solidFill>
                <a:latin typeface="Times New Roman" panose="02020603050405020304" pitchFamily="18" charset="0"/>
              </a:rPr>
              <a:t>probleminėje situacijoje. Būtent kognityvinio konflikto dėka </a:t>
            </a:r>
            <a:r>
              <a:rPr lang="lt-LT" sz="4000" b="1" u="none" strike="noStrike" baseline="0" dirty="0">
                <a:solidFill>
                  <a:srgbClr val="000000"/>
                </a:solidFill>
                <a:latin typeface="Times New Roman" panose="02020603050405020304" pitchFamily="18" charset="0"/>
              </a:rPr>
              <a:t>ugdomoji sąveika įgauna prasmę </a:t>
            </a:r>
            <a:r>
              <a:rPr lang="lt-LT" sz="4000" b="0" u="none" strike="noStrike" baseline="0" dirty="0">
                <a:solidFill>
                  <a:srgbClr val="000000"/>
                </a:solidFill>
                <a:latin typeface="Times New Roman" panose="02020603050405020304" pitchFamily="18" charset="0"/>
              </a:rPr>
              <a:t>daugialypėje mus supančioje aplinkoje.</a:t>
            </a:r>
            <a:endParaRPr lang="en-US" sz="8000" dirty="0"/>
          </a:p>
        </p:txBody>
      </p:sp>
      <p:sp>
        <p:nvSpPr>
          <p:cNvPr id="4" name="TextBox 3">
            <a:extLst>
              <a:ext uri="{FF2B5EF4-FFF2-40B4-BE49-F238E27FC236}">
                <a16:creationId xmlns:a16="http://schemas.microsoft.com/office/drawing/2014/main" id="{404DF73F-6B10-B0F8-E1AE-63697EB4326F}"/>
              </a:ext>
            </a:extLst>
          </p:cNvPr>
          <p:cNvSpPr txBox="1"/>
          <p:nvPr/>
        </p:nvSpPr>
        <p:spPr>
          <a:xfrm>
            <a:off x="10299560" y="6447320"/>
            <a:ext cx="1577592" cy="307777"/>
          </a:xfrm>
          <a:prstGeom prst="rect">
            <a:avLst/>
          </a:prstGeom>
          <a:noFill/>
        </p:spPr>
        <p:txBody>
          <a:bodyPr wrap="square" rtlCol="0">
            <a:spAutoFit/>
          </a:bodyPr>
          <a:lstStyle/>
          <a:p>
            <a:r>
              <a:rPr lang="lt-LT" dirty="0">
                <a:solidFill>
                  <a:schemeClr val="bg1">
                    <a:lumMod val="85000"/>
                  </a:schemeClr>
                </a:solidFill>
              </a:rPr>
              <a:t>Adomaitis, 2023</a:t>
            </a:r>
            <a:endParaRPr lang="en-US" dirty="0">
              <a:solidFill>
                <a:schemeClr val="bg1">
                  <a:lumMod val="85000"/>
                </a:schemeClr>
              </a:solidFill>
            </a:endParaRPr>
          </a:p>
        </p:txBody>
      </p:sp>
      <p:grpSp>
        <p:nvGrpSpPr>
          <p:cNvPr id="5" name="Group 4">
            <a:extLst>
              <a:ext uri="{FF2B5EF4-FFF2-40B4-BE49-F238E27FC236}">
                <a16:creationId xmlns:a16="http://schemas.microsoft.com/office/drawing/2014/main" id="{EA5F3C35-A70B-0B1B-873B-74695CA1C16E}"/>
              </a:ext>
            </a:extLst>
          </p:cNvPr>
          <p:cNvGrpSpPr/>
          <p:nvPr/>
        </p:nvGrpSpPr>
        <p:grpSpPr>
          <a:xfrm>
            <a:off x="480858" y="3036468"/>
            <a:ext cx="11230284" cy="3338096"/>
            <a:chOff x="843915" y="281339"/>
            <a:chExt cx="8586909" cy="4465036"/>
          </a:xfrm>
        </p:grpSpPr>
        <p:sp>
          <p:nvSpPr>
            <p:cNvPr id="6" name="Rectangle 5">
              <a:extLst>
                <a:ext uri="{FF2B5EF4-FFF2-40B4-BE49-F238E27FC236}">
                  <a16:creationId xmlns:a16="http://schemas.microsoft.com/office/drawing/2014/main" id="{BFDA645D-66AE-C7C9-1587-5CE19E020530}"/>
                </a:ext>
              </a:extLst>
            </p:cNvPr>
            <p:cNvSpPr/>
            <p:nvPr/>
          </p:nvSpPr>
          <p:spPr>
            <a:xfrm>
              <a:off x="3872750" y="2249725"/>
              <a:ext cx="2411700" cy="640499"/>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sz="1600">
                  <a:latin typeface="Times New Roman" panose="02020603050405020304" pitchFamily="18" charset="0"/>
                  <a:ea typeface="Times New Roman" panose="02020603050405020304" pitchFamily="18" charset="0"/>
                </a:rPr>
                <a:t>Ugdomoji sąveika</a:t>
              </a:r>
              <a:endParaRPr lang="en-US" sz="1600">
                <a:latin typeface="Arial" panose="020B0604020202020204" pitchFamily="34" charset="0"/>
                <a:ea typeface="Arial" panose="020B0604020202020204" pitchFamily="34" charset="0"/>
              </a:endParaRPr>
            </a:p>
          </p:txBody>
        </p:sp>
        <p:sp>
          <p:nvSpPr>
            <p:cNvPr id="7" name="Rectangle 6">
              <a:extLst>
                <a:ext uri="{FF2B5EF4-FFF2-40B4-BE49-F238E27FC236}">
                  <a16:creationId xmlns:a16="http://schemas.microsoft.com/office/drawing/2014/main" id="{D7BF3432-9CD7-70DB-A8AD-13A08C0BDCDE}"/>
                </a:ext>
              </a:extLst>
            </p:cNvPr>
            <p:cNvSpPr/>
            <p:nvPr/>
          </p:nvSpPr>
          <p:spPr>
            <a:xfrm>
              <a:off x="6955991" y="2249829"/>
              <a:ext cx="1720092" cy="640499"/>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i="1">
                  <a:latin typeface="Times New Roman" panose="02020603050405020304" pitchFamily="18" charset="0"/>
                  <a:ea typeface="Times New Roman" panose="02020603050405020304" pitchFamily="18" charset="0"/>
                </a:rPr>
                <a:t>Mokytojo ir mokytojo</a:t>
              </a:r>
              <a:r>
                <a:rPr lang="lt-LT">
                  <a:latin typeface="Times New Roman" panose="02020603050405020304" pitchFamily="18" charset="0"/>
                  <a:ea typeface="Times New Roman" panose="02020603050405020304" pitchFamily="18" charset="0"/>
                </a:rPr>
                <a:t> sąveika (M-M)</a:t>
              </a:r>
              <a:endParaRPr lang="en-US" sz="1600">
                <a:latin typeface="Arial" panose="020B0604020202020204" pitchFamily="34" charset="0"/>
                <a:ea typeface="Arial" panose="020B0604020202020204" pitchFamily="34" charset="0"/>
              </a:endParaRPr>
            </a:p>
          </p:txBody>
        </p:sp>
        <p:sp>
          <p:nvSpPr>
            <p:cNvPr id="8" name="Rectangle 7">
              <a:extLst>
                <a:ext uri="{FF2B5EF4-FFF2-40B4-BE49-F238E27FC236}">
                  <a16:creationId xmlns:a16="http://schemas.microsoft.com/office/drawing/2014/main" id="{9954124B-C173-62F0-E584-002C74740189}"/>
                </a:ext>
              </a:extLst>
            </p:cNvPr>
            <p:cNvSpPr/>
            <p:nvPr/>
          </p:nvSpPr>
          <p:spPr>
            <a:xfrm>
              <a:off x="5188550" y="3374682"/>
              <a:ext cx="2392622" cy="640499"/>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i="1">
                  <a:latin typeface="Times New Roman" panose="02020603050405020304" pitchFamily="18" charset="0"/>
                  <a:ea typeface="Times New Roman" panose="02020603050405020304" pitchFamily="18" charset="0"/>
                </a:rPr>
                <a:t>Mokytojo ir mokymosi turinio</a:t>
              </a:r>
              <a:r>
                <a:rPr lang="lt-LT">
                  <a:latin typeface="Times New Roman" panose="02020603050405020304" pitchFamily="18" charset="0"/>
                  <a:ea typeface="Times New Roman" panose="02020603050405020304" pitchFamily="18" charset="0"/>
                </a:rPr>
                <a:t> sąveika (M-MT)</a:t>
              </a:r>
              <a:endParaRPr lang="en-US" sz="1600">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id="{0C5D8976-733E-1D4E-5178-40BAEF9CFC83}"/>
                </a:ext>
              </a:extLst>
            </p:cNvPr>
            <p:cNvSpPr/>
            <p:nvPr/>
          </p:nvSpPr>
          <p:spPr>
            <a:xfrm>
              <a:off x="2784993" y="3374694"/>
              <a:ext cx="2055984" cy="640499"/>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i="1">
                  <a:latin typeface="Times New Roman" panose="02020603050405020304" pitchFamily="18" charset="0"/>
                  <a:ea typeface="Times New Roman" panose="02020603050405020304" pitchFamily="18" charset="0"/>
                </a:rPr>
                <a:t>Mokinio  ir mokytojo</a:t>
              </a:r>
              <a:r>
                <a:rPr lang="lt-LT">
                  <a:latin typeface="Times New Roman" panose="02020603050405020304" pitchFamily="18" charset="0"/>
                  <a:ea typeface="Times New Roman" panose="02020603050405020304" pitchFamily="18" charset="0"/>
                </a:rPr>
                <a:t> sąveika (m-M)</a:t>
              </a:r>
              <a:endParaRPr lang="en-US" sz="1600">
                <a:latin typeface="Arial" panose="020B0604020202020204" pitchFamily="34" charset="0"/>
                <a:ea typeface="Arial" panose="020B0604020202020204" pitchFamily="34" charset="0"/>
              </a:endParaRPr>
            </a:p>
          </p:txBody>
        </p:sp>
        <p:sp>
          <p:nvSpPr>
            <p:cNvPr id="10" name="Rectangle 9">
              <a:extLst>
                <a:ext uri="{FF2B5EF4-FFF2-40B4-BE49-F238E27FC236}">
                  <a16:creationId xmlns:a16="http://schemas.microsoft.com/office/drawing/2014/main" id="{C59E2FA6-210A-6458-E965-CF7578240F4F}"/>
                </a:ext>
              </a:extLst>
            </p:cNvPr>
            <p:cNvSpPr/>
            <p:nvPr/>
          </p:nvSpPr>
          <p:spPr>
            <a:xfrm>
              <a:off x="2711574" y="1038591"/>
              <a:ext cx="2076595" cy="640499"/>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i="1">
                  <a:latin typeface="Times New Roman" panose="02020603050405020304" pitchFamily="18" charset="0"/>
                  <a:ea typeface="Times New Roman" panose="02020603050405020304" pitchFamily="18" charset="0"/>
                </a:rPr>
                <a:t>Mokinio ir mokymosi turinio</a:t>
              </a:r>
              <a:r>
                <a:rPr lang="lt-LT">
                  <a:latin typeface="Times New Roman" panose="02020603050405020304" pitchFamily="18" charset="0"/>
                  <a:ea typeface="Times New Roman" panose="02020603050405020304" pitchFamily="18" charset="0"/>
                </a:rPr>
                <a:t> sąveika (m-MT)</a:t>
              </a:r>
              <a:endParaRPr lang="en-US" sz="1600">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id="{73B6FBAD-D2B3-8077-478F-72A84F75BD1D}"/>
                </a:ext>
              </a:extLst>
            </p:cNvPr>
            <p:cNvSpPr/>
            <p:nvPr/>
          </p:nvSpPr>
          <p:spPr>
            <a:xfrm>
              <a:off x="1628980" y="2249830"/>
              <a:ext cx="1541101" cy="640499"/>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i="1">
                  <a:latin typeface="Times New Roman" panose="02020603050405020304" pitchFamily="18" charset="0"/>
                  <a:ea typeface="Times New Roman" panose="02020603050405020304" pitchFamily="18" charset="0"/>
                </a:rPr>
                <a:t>Mokinio ir mokinio</a:t>
              </a:r>
              <a:r>
                <a:rPr lang="lt-LT">
                  <a:latin typeface="Times New Roman" panose="02020603050405020304" pitchFamily="18" charset="0"/>
                  <a:ea typeface="Times New Roman" panose="02020603050405020304" pitchFamily="18" charset="0"/>
                </a:rPr>
                <a:t> sąveika (m-m)</a:t>
              </a:r>
              <a:endParaRPr lang="en-US" sz="1600">
                <a:latin typeface="Arial" panose="020B0604020202020204" pitchFamily="34" charset="0"/>
                <a:ea typeface="Arial" panose="020B0604020202020204" pitchFamily="34" charset="0"/>
              </a:endParaRPr>
            </a:p>
          </p:txBody>
        </p:sp>
        <p:sp>
          <p:nvSpPr>
            <p:cNvPr id="12" name="Rectangle 11">
              <a:extLst>
                <a:ext uri="{FF2B5EF4-FFF2-40B4-BE49-F238E27FC236}">
                  <a16:creationId xmlns:a16="http://schemas.microsoft.com/office/drawing/2014/main" id="{EE42754A-9C8F-956B-CC54-AAF71200706A}"/>
                </a:ext>
              </a:extLst>
            </p:cNvPr>
            <p:cNvSpPr/>
            <p:nvPr/>
          </p:nvSpPr>
          <p:spPr>
            <a:xfrm>
              <a:off x="5147483" y="1038421"/>
              <a:ext cx="2371013" cy="640499"/>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i="1">
                  <a:latin typeface="Times New Roman" panose="02020603050405020304" pitchFamily="18" charset="0"/>
                  <a:ea typeface="Times New Roman" panose="02020603050405020304" pitchFamily="18" charset="0"/>
                </a:rPr>
                <a:t>Mokymosi turinio ir mokymosi turinio</a:t>
              </a:r>
              <a:r>
                <a:rPr lang="lt-LT">
                  <a:latin typeface="Times New Roman" panose="02020603050405020304" pitchFamily="18" charset="0"/>
                  <a:ea typeface="Times New Roman" panose="02020603050405020304" pitchFamily="18" charset="0"/>
                </a:rPr>
                <a:t> sąveika (MT-MT)</a:t>
              </a:r>
              <a:endParaRPr lang="en-US" sz="1600">
                <a:latin typeface="Arial" panose="020B0604020202020204" pitchFamily="34" charset="0"/>
                <a:ea typeface="Arial" panose="020B0604020202020204" pitchFamily="34" charset="0"/>
              </a:endParaRPr>
            </a:p>
          </p:txBody>
        </p:sp>
        <p:cxnSp>
          <p:nvCxnSpPr>
            <p:cNvPr id="13" name="Connector: Elbow 12">
              <a:extLst>
                <a:ext uri="{FF2B5EF4-FFF2-40B4-BE49-F238E27FC236}">
                  <a16:creationId xmlns:a16="http://schemas.microsoft.com/office/drawing/2014/main" id="{6D4FCBDB-726D-3A14-4C63-D4AE6019E1C1}"/>
                </a:ext>
              </a:extLst>
            </p:cNvPr>
            <p:cNvCxnSpPr>
              <a:stCxn id="6" idx="0"/>
              <a:endCxn id="10" idx="2"/>
            </p:cNvCxnSpPr>
            <p:nvPr/>
          </p:nvCxnSpPr>
          <p:spPr>
            <a:xfrm rot="16200000" flipV="1">
              <a:off x="4128913" y="1300037"/>
              <a:ext cx="570649" cy="1328727"/>
            </a:xfrm>
            <a:prstGeom prst="bentConnector3">
              <a:avLst>
                <a:gd name="adj1" fmla="val 50000"/>
              </a:avLst>
            </a:prstGeom>
            <a:noFill/>
            <a:ln w="9525" cap="flat" cmpd="sng">
              <a:solidFill>
                <a:srgbClr val="000000"/>
              </a:solidFill>
              <a:prstDash val="solid"/>
              <a:round/>
              <a:headEnd type="none" w="med" len="med"/>
              <a:tailEnd type="triangle" w="med" len="med"/>
            </a:ln>
          </p:spPr>
        </p:cxnSp>
        <p:cxnSp>
          <p:nvCxnSpPr>
            <p:cNvPr id="14" name="Connector: Elbow 13">
              <a:extLst>
                <a:ext uri="{FF2B5EF4-FFF2-40B4-BE49-F238E27FC236}">
                  <a16:creationId xmlns:a16="http://schemas.microsoft.com/office/drawing/2014/main" id="{66237439-6612-C2A0-FBE9-3BE3882AB1F7}"/>
                </a:ext>
              </a:extLst>
            </p:cNvPr>
            <p:cNvCxnSpPr>
              <a:stCxn id="6" idx="0"/>
              <a:endCxn id="12" idx="2"/>
            </p:cNvCxnSpPr>
            <p:nvPr/>
          </p:nvCxnSpPr>
          <p:spPr>
            <a:xfrm rot="5400000" flipH="1" flipV="1">
              <a:off x="5420385" y="1337123"/>
              <a:ext cx="570819" cy="1254389"/>
            </a:xfrm>
            <a:prstGeom prst="bentConnector3">
              <a:avLst>
                <a:gd name="adj1" fmla="val 50000"/>
              </a:avLst>
            </a:prstGeom>
            <a:noFill/>
            <a:ln w="9525" cap="flat" cmpd="sng">
              <a:solidFill>
                <a:srgbClr val="000000"/>
              </a:solidFill>
              <a:prstDash val="solid"/>
              <a:round/>
              <a:headEnd type="triangle" w="med" len="med"/>
              <a:tailEnd type="triangle" w="med" len="med"/>
            </a:ln>
          </p:spPr>
        </p:cxnSp>
        <p:cxnSp>
          <p:nvCxnSpPr>
            <p:cNvPr id="15" name="Connector: Elbow 14">
              <a:extLst>
                <a:ext uri="{FF2B5EF4-FFF2-40B4-BE49-F238E27FC236}">
                  <a16:creationId xmlns:a16="http://schemas.microsoft.com/office/drawing/2014/main" id="{8ADC87CD-54A2-5F5A-C1B4-EBC9D0EF5787}"/>
                </a:ext>
              </a:extLst>
            </p:cNvPr>
            <p:cNvCxnSpPr>
              <a:stCxn id="9" idx="2"/>
              <a:endCxn id="11" idx="1"/>
            </p:cNvCxnSpPr>
            <p:nvPr/>
          </p:nvCxnSpPr>
          <p:spPr>
            <a:xfrm rot="5400000" flipH="1">
              <a:off x="1998432" y="2200627"/>
              <a:ext cx="1445099" cy="2184006"/>
            </a:xfrm>
            <a:prstGeom prst="bentConnector4">
              <a:avLst>
                <a:gd name="adj1" fmla="val -20995"/>
                <a:gd name="adj2" fmla="val 114963"/>
              </a:avLst>
            </a:prstGeom>
            <a:noFill/>
            <a:ln w="9525" cap="flat" cmpd="sng">
              <a:solidFill>
                <a:srgbClr val="000000"/>
              </a:solidFill>
              <a:prstDash val="solid"/>
              <a:round/>
              <a:headEnd type="triangle" w="med" len="med"/>
              <a:tailEnd type="triangle" w="med" len="med"/>
            </a:ln>
          </p:spPr>
        </p:cxnSp>
        <p:cxnSp>
          <p:nvCxnSpPr>
            <p:cNvPr id="16" name="Connector: Elbow 15">
              <a:extLst>
                <a:ext uri="{FF2B5EF4-FFF2-40B4-BE49-F238E27FC236}">
                  <a16:creationId xmlns:a16="http://schemas.microsoft.com/office/drawing/2014/main" id="{CE378063-BF7B-71EE-1D51-53642BF857A3}"/>
                </a:ext>
              </a:extLst>
            </p:cNvPr>
            <p:cNvCxnSpPr>
              <a:stCxn id="6" idx="2"/>
              <a:endCxn id="9" idx="0"/>
            </p:cNvCxnSpPr>
            <p:nvPr/>
          </p:nvCxnSpPr>
          <p:spPr>
            <a:xfrm rot="5400000">
              <a:off x="4203559" y="2499651"/>
              <a:ext cx="484470" cy="1265615"/>
            </a:xfrm>
            <a:prstGeom prst="bentConnector3">
              <a:avLst>
                <a:gd name="adj1" fmla="val 50000"/>
              </a:avLst>
            </a:prstGeom>
            <a:noFill/>
            <a:ln w="9525" cap="flat" cmpd="sng">
              <a:solidFill>
                <a:srgbClr val="000000"/>
              </a:solidFill>
              <a:prstDash val="solid"/>
              <a:round/>
              <a:headEnd type="none" w="med" len="med"/>
              <a:tailEnd type="triangle" w="med" len="med"/>
            </a:ln>
          </p:spPr>
        </p:cxnSp>
        <p:cxnSp>
          <p:nvCxnSpPr>
            <p:cNvPr id="17" name="Connector: Elbow 16">
              <a:extLst>
                <a:ext uri="{FF2B5EF4-FFF2-40B4-BE49-F238E27FC236}">
                  <a16:creationId xmlns:a16="http://schemas.microsoft.com/office/drawing/2014/main" id="{11194B95-D25E-501F-C899-423CB8610C80}"/>
                </a:ext>
              </a:extLst>
            </p:cNvPr>
            <p:cNvCxnSpPr>
              <a:stCxn id="6" idx="2"/>
              <a:endCxn id="8" idx="0"/>
            </p:cNvCxnSpPr>
            <p:nvPr/>
          </p:nvCxnSpPr>
          <p:spPr>
            <a:xfrm rot="16200000" flipH="1">
              <a:off x="5489501" y="2479322"/>
              <a:ext cx="484458" cy="1306261"/>
            </a:xfrm>
            <a:prstGeom prst="bentConnector3">
              <a:avLst>
                <a:gd name="adj1" fmla="val 50000"/>
              </a:avLst>
            </a:prstGeom>
            <a:noFill/>
            <a:ln w="9525" cap="flat" cmpd="sng">
              <a:solidFill>
                <a:srgbClr val="000000"/>
              </a:solidFill>
              <a:prstDash val="solid"/>
              <a:round/>
              <a:headEnd type="triangle" w="med" len="med"/>
              <a:tailEnd type="triangle" w="med" len="med"/>
            </a:ln>
          </p:spPr>
        </p:cxnSp>
        <p:cxnSp>
          <p:nvCxnSpPr>
            <p:cNvPr id="18" name="Connector: Elbow 17">
              <a:extLst>
                <a:ext uri="{FF2B5EF4-FFF2-40B4-BE49-F238E27FC236}">
                  <a16:creationId xmlns:a16="http://schemas.microsoft.com/office/drawing/2014/main" id="{6B7B06ED-1B48-ECC1-40F0-E455F59AC597}"/>
                </a:ext>
              </a:extLst>
            </p:cNvPr>
            <p:cNvCxnSpPr>
              <a:stCxn id="6" idx="3"/>
              <a:endCxn id="7" idx="1"/>
            </p:cNvCxnSpPr>
            <p:nvPr/>
          </p:nvCxnSpPr>
          <p:spPr>
            <a:xfrm>
              <a:off x="6284449" y="2569976"/>
              <a:ext cx="671542" cy="104"/>
            </a:xfrm>
            <a:prstGeom prst="bentConnector3">
              <a:avLst>
                <a:gd name="adj1" fmla="val 50000"/>
              </a:avLst>
            </a:prstGeom>
            <a:noFill/>
            <a:ln w="9525" cap="flat" cmpd="sng">
              <a:solidFill>
                <a:srgbClr val="000000"/>
              </a:solidFill>
              <a:prstDash val="solid"/>
              <a:round/>
              <a:headEnd type="triangle" w="med" len="med"/>
              <a:tailEnd type="triangle" w="med" len="med"/>
            </a:ln>
          </p:spPr>
        </p:cxnSp>
        <p:cxnSp>
          <p:nvCxnSpPr>
            <p:cNvPr id="19" name="Connector: Elbow 18">
              <a:extLst>
                <a:ext uri="{FF2B5EF4-FFF2-40B4-BE49-F238E27FC236}">
                  <a16:creationId xmlns:a16="http://schemas.microsoft.com/office/drawing/2014/main" id="{F3149AA5-63FE-4E09-800C-A9D600753486}"/>
                </a:ext>
              </a:extLst>
            </p:cNvPr>
            <p:cNvCxnSpPr>
              <a:stCxn id="9" idx="1"/>
              <a:endCxn id="11" idx="2"/>
            </p:cNvCxnSpPr>
            <p:nvPr/>
          </p:nvCxnSpPr>
          <p:spPr>
            <a:xfrm rot="10800000">
              <a:off x="2399530" y="2890329"/>
              <a:ext cx="385463" cy="804608"/>
            </a:xfrm>
            <a:prstGeom prst="bentConnector2">
              <a:avLst/>
            </a:prstGeom>
            <a:noFill/>
            <a:ln w="9525" cap="flat" cmpd="sng">
              <a:solidFill>
                <a:srgbClr val="000000"/>
              </a:solidFill>
              <a:prstDash val="solid"/>
              <a:round/>
              <a:headEnd type="triangle" w="med" len="med"/>
              <a:tailEnd type="triangle" w="med" len="med"/>
            </a:ln>
          </p:spPr>
        </p:cxnSp>
        <p:cxnSp>
          <p:nvCxnSpPr>
            <p:cNvPr id="20" name="Connector: Elbow 19">
              <a:extLst>
                <a:ext uri="{FF2B5EF4-FFF2-40B4-BE49-F238E27FC236}">
                  <a16:creationId xmlns:a16="http://schemas.microsoft.com/office/drawing/2014/main" id="{AB3047A3-6FC3-B4A8-BDC6-677B1D77066F}"/>
                </a:ext>
              </a:extLst>
            </p:cNvPr>
            <p:cNvCxnSpPr>
              <a:stCxn id="11" idx="0"/>
              <a:endCxn id="10" idx="1"/>
            </p:cNvCxnSpPr>
            <p:nvPr/>
          </p:nvCxnSpPr>
          <p:spPr>
            <a:xfrm rot="5400000" flipH="1" flipV="1">
              <a:off x="2110057" y="1648315"/>
              <a:ext cx="890989" cy="312044"/>
            </a:xfrm>
            <a:prstGeom prst="bentConnector2">
              <a:avLst/>
            </a:prstGeom>
            <a:noFill/>
            <a:ln w="9525" cap="flat" cmpd="sng">
              <a:solidFill>
                <a:srgbClr val="000000"/>
              </a:solidFill>
              <a:prstDash val="solid"/>
              <a:round/>
              <a:headEnd type="triangle" w="med" len="med"/>
              <a:tailEnd type="triangle" w="med" len="med"/>
            </a:ln>
          </p:spPr>
        </p:cxnSp>
        <p:cxnSp>
          <p:nvCxnSpPr>
            <p:cNvPr id="21" name="Connector: Elbow 20">
              <a:extLst>
                <a:ext uri="{FF2B5EF4-FFF2-40B4-BE49-F238E27FC236}">
                  <a16:creationId xmlns:a16="http://schemas.microsoft.com/office/drawing/2014/main" id="{ED08DC00-A115-D968-60D2-67AD7790D8DF}"/>
                </a:ext>
              </a:extLst>
            </p:cNvPr>
            <p:cNvCxnSpPr>
              <a:stCxn id="10" idx="0"/>
              <a:endCxn id="12" idx="0"/>
            </p:cNvCxnSpPr>
            <p:nvPr/>
          </p:nvCxnSpPr>
          <p:spPr>
            <a:xfrm rot="5400000" flipH="1" flipV="1">
              <a:off x="5041345" y="-253052"/>
              <a:ext cx="170" cy="2583117"/>
            </a:xfrm>
            <a:prstGeom prst="bentConnector3">
              <a:avLst>
                <a:gd name="adj1" fmla="val 178693750"/>
              </a:avLst>
            </a:prstGeom>
            <a:noFill/>
            <a:ln w="9525" cap="flat" cmpd="sng">
              <a:solidFill>
                <a:srgbClr val="000000"/>
              </a:solidFill>
              <a:prstDash val="solid"/>
              <a:round/>
              <a:headEnd type="triangle" w="med" len="med"/>
              <a:tailEnd type="triangle" w="med" len="med"/>
            </a:ln>
          </p:spPr>
        </p:cxnSp>
        <p:cxnSp>
          <p:nvCxnSpPr>
            <p:cNvPr id="22" name="Connector: Elbow 21">
              <a:extLst>
                <a:ext uri="{FF2B5EF4-FFF2-40B4-BE49-F238E27FC236}">
                  <a16:creationId xmlns:a16="http://schemas.microsoft.com/office/drawing/2014/main" id="{ADA6270A-DF34-DDA0-227A-3BC583094B6B}"/>
                </a:ext>
              </a:extLst>
            </p:cNvPr>
            <p:cNvCxnSpPr>
              <a:stCxn id="12" idx="3"/>
              <a:endCxn id="7" idx="0"/>
            </p:cNvCxnSpPr>
            <p:nvPr/>
          </p:nvCxnSpPr>
          <p:spPr>
            <a:xfrm>
              <a:off x="7518495" y="1358664"/>
              <a:ext cx="297542" cy="891165"/>
            </a:xfrm>
            <a:prstGeom prst="bentConnector2">
              <a:avLst/>
            </a:prstGeom>
            <a:noFill/>
            <a:ln w="9525" cap="flat" cmpd="sng">
              <a:solidFill>
                <a:srgbClr val="000000"/>
              </a:solidFill>
              <a:prstDash val="solid"/>
              <a:round/>
              <a:headEnd type="triangle" w="med" len="med"/>
              <a:tailEnd type="triangle" w="med" len="med"/>
            </a:ln>
          </p:spPr>
        </p:cxnSp>
        <p:cxnSp>
          <p:nvCxnSpPr>
            <p:cNvPr id="23" name="Connector: Elbow 22">
              <a:extLst>
                <a:ext uri="{FF2B5EF4-FFF2-40B4-BE49-F238E27FC236}">
                  <a16:creationId xmlns:a16="http://schemas.microsoft.com/office/drawing/2014/main" id="{8CA79521-3418-D0A6-5640-C61BB1D10722}"/>
                </a:ext>
              </a:extLst>
            </p:cNvPr>
            <p:cNvCxnSpPr>
              <a:stCxn id="8" idx="3"/>
              <a:endCxn id="7" idx="2"/>
            </p:cNvCxnSpPr>
            <p:nvPr/>
          </p:nvCxnSpPr>
          <p:spPr>
            <a:xfrm flipV="1">
              <a:off x="7581172" y="2890328"/>
              <a:ext cx="234866" cy="804598"/>
            </a:xfrm>
            <a:prstGeom prst="bentConnector2">
              <a:avLst/>
            </a:prstGeom>
            <a:noFill/>
            <a:ln w="9525" cap="flat" cmpd="sng">
              <a:solidFill>
                <a:srgbClr val="000000"/>
              </a:solidFill>
              <a:prstDash val="solid"/>
              <a:round/>
              <a:headEnd type="triangle" w="med" len="med"/>
              <a:tailEnd type="triangle" w="med" len="med"/>
            </a:ln>
          </p:spPr>
        </p:cxnSp>
        <p:cxnSp>
          <p:nvCxnSpPr>
            <p:cNvPr id="24" name="Connector: Elbow 23">
              <a:extLst>
                <a:ext uri="{FF2B5EF4-FFF2-40B4-BE49-F238E27FC236}">
                  <a16:creationId xmlns:a16="http://schemas.microsoft.com/office/drawing/2014/main" id="{DAB581B3-099E-F7CF-1B5E-D4AF51817F17}"/>
                </a:ext>
              </a:extLst>
            </p:cNvPr>
            <p:cNvCxnSpPr>
              <a:stCxn id="8" idx="2"/>
              <a:endCxn id="9" idx="2"/>
            </p:cNvCxnSpPr>
            <p:nvPr/>
          </p:nvCxnSpPr>
          <p:spPr>
            <a:xfrm rot="5400000">
              <a:off x="5098912" y="2729242"/>
              <a:ext cx="25" cy="2571875"/>
            </a:xfrm>
            <a:prstGeom prst="bentConnector3">
              <a:avLst>
                <a:gd name="adj1" fmla="val 1203257895"/>
              </a:avLst>
            </a:prstGeom>
            <a:noFill/>
            <a:ln w="9525" cap="flat" cmpd="sng">
              <a:solidFill>
                <a:srgbClr val="000000"/>
              </a:solidFill>
              <a:prstDash val="solid"/>
              <a:round/>
              <a:headEnd type="triangle" w="med" len="med"/>
              <a:tailEnd type="triangle" w="med" len="med"/>
            </a:ln>
          </p:spPr>
        </p:cxnSp>
        <p:cxnSp>
          <p:nvCxnSpPr>
            <p:cNvPr id="25" name="Connector: Elbow 24">
              <a:extLst>
                <a:ext uri="{FF2B5EF4-FFF2-40B4-BE49-F238E27FC236}">
                  <a16:creationId xmlns:a16="http://schemas.microsoft.com/office/drawing/2014/main" id="{3229CC55-3DDF-D69E-170F-15EF18049DFB}"/>
                </a:ext>
              </a:extLst>
            </p:cNvPr>
            <p:cNvCxnSpPr>
              <a:stCxn id="11" idx="3"/>
              <a:endCxn id="6" idx="1"/>
            </p:cNvCxnSpPr>
            <p:nvPr/>
          </p:nvCxnSpPr>
          <p:spPr>
            <a:xfrm flipV="1">
              <a:off x="3170081" y="2569976"/>
              <a:ext cx="702669" cy="105"/>
            </a:xfrm>
            <a:prstGeom prst="bentConnector3">
              <a:avLst>
                <a:gd name="adj1" fmla="val 50000"/>
              </a:avLst>
            </a:prstGeom>
            <a:noFill/>
            <a:ln w="9525" cap="flat" cmpd="sng">
              <a:solidFill>
                <a:srgbClr val="000000"/>
              </a:solidFill>
              <a:prstDash val="solid"/>
              <a:round/>
              <a:headEnd type="triangle" w="med" len="med"/>
              <a:tailEnd type="triangle" w="med" len="med"/>
            </a:ln>
          </p:spPr>
        </p:cxnSp>
        <p:cxnSp>
          <p:nvCxnSpPr>
            <p:cNvPr id="26" name="Connector: Elbow 25">
              <a:extLst>
                <a:ext uri="{FF2B5EF4-FFF2-40B4-BE49-F238E27FC236}">
                  <a16:creationId xmlns:a16="http://schemas.microsoft.com/office/drawing/2014/main" id="{4A8BE4C4-C19A-7AFC-6FCB-350CC41938EB}"/>
                </a:ext>
              </a:extLst>
            </p:cNvPr>
            <p:cNvCxnSpPr>
              <a:stCxn id="11" idx="1"/>
              <a:endCxn id="12" idx="0"/>
            </p:cNvCxnSpPr>
            <p:nvPr/>
          </p:nvCxnSpPr>
          <p:spPr>
            <a:xfrm rot="10800000" flipH="1">
              <a:off x="1628978" y="1038421"/>
              <a:ext cx="4704010" cy="1531659"/>
            </a:xfrm>
            <a:prstGeom prst="bentConnector4">
              <a:avLst>
                <a:gd name="adj1" fmla="val -6947"/>
                <a:gd name="adj2" fmla="val 119808"/>
              </a:avLst>
            </a:prstGeom>
            <a:noFill/>
            <a:ln w="9525" cap="flat" cmpd="sng">
              <a:solidFill>
                <a:srgbClr val="000000"/>
              </a:solidFill>
              <a:prstDash val="solid"/>
              <a:round/>
              <a:headEnd type="triangle" w="med" len="med"/>
              <a:tailEnd type="triangle" w="med" len="med"/>
            </a:ln>
          </p:spPr>
        </p:cxnSp>
        <p:cxnSp>
          <p:nvCxnSpPr>
            <p:cNvPr id="27" name="Connector: Elbow 26">
              <a:extLst>
                <a:ext uri="{FF2B5EF4-FFF2-40B4-BE49-F238E27FC236}">
                  <a16:creationId xmlns:a16="http://schemas.microsoft.com/office/drawing/2014/main" id="{9547A2E6-537C-1411-E1E9-D481BCB6647F}"/>
                </a:ext>
              </a:extLst>
            </p:cNvPr>
            <p:cNvCxnSpPr>
              <a:stCxn id="8" idx="2"/>
              <a:endCxn id="7" idx="3"/>
            </p:cNvCxnSpPr>
            <p:nvPr/>
          </p:nvCxnSpPr>
          <p:spPr>
            <a:xfrm rot="5400000" flipH="1" flipV="1">
              <a:off x="6807927" y="2147013"/>
              <a:ext cx="1445089" cy="2291222"/>
            </a:xfrm>
            <a:prstGeom prst="bentConnector4">
              <a:avLst>
                <a:gd name="adj1" fmla="val -20995"/>
                <a:gd name="adj2" fmla="val 114263"/>
              </a:avLst>
            </a:prstGeom>
            <a:noFill/>
            <a:ln w="9525" cap="flat" cmpd="sng">
              <a:solidFill>
                <a:srgbClr val="000000"/>
              </a:solidFill>
              <a:prstDash val="solid"/>
              <a:round/>
              <a:headEnd type="triangle" w="med" len="med"/>
              <a:tailEnd type="triangle" w="med" len="med"/>
            </a:ln>
          </p:spPr>
        </p:cxnSp>
        <p:cxnSp>
          <p:nvCxnSpPr>
            <p:cNvPr id="28" name="Connector: Elbow 27">
              <a:extLst>
                <a:ext uri="{FF2B5EF4-FFF2-40B4-BE49-F238E27FC236}">
                  <a16:creationId xmlns:a16="http://schemas.microsoft.com/office/drawing/2014/main" id="{876A6750-0416-42DE-9F23-61E4673F2221}"/>
                </a:ext>
              </a:extLst>
            </p:cNvPr>
            <p:cNvCxnSpPr>
              <a:stCxn id="7" idx="3"/>
              <a:endCxn id="12" idx="0"/>
            </p:cNvCxnSpPr>
            <p:nvPr/>
          </p:nvCxnSpPr>
          <p:spPr>
            <a:xfrm flipH="1" flipV="1">
              <a:off x="6332989" y="1038421"/>
              <a:ext cx="2343094" cy="1531658"/>
            </a:xfrm>
            <a:prstGeom prst="bentConnector4">
              <a:avLst>
                <a:gd name="adj1" fmla="val -13947"/>
                <a:gd name="adj2" fmla="val 119808"/>
              </a:avLst>
            </a:prstGeom>
            <a:noFill/>
            <a:ln w="9525" cap="flat" cmpd="sng">
              <a:solidFill>
                <a:srgbClr val="000000"/>
              </a:solidFill>
              <a:prstDash val="solid"/>
              <a:round/>
              <a:headEnd type="triangle" w="med" len="med"/>
              <a:tailEnd type="triangle" w="med" len="med"/>
            </a:ln>
          </p:spPr>
        </p:cxnSp>
        <p:sp>
          <p:nvSpPr>
            <p:cNvPr id="29" name="Rectangle 28">
              <a:extLst>
                <a:ext uri="{FF2B5EF4-FFF2-40B4-BE49-F238E27FC236}">
                  <a16:creationId xmlns:a16="http://schemas.microsoft.com/office/drawing/2014/main" id="{A670E916-7F55-09A3-410F-B441098AEC53}"/>
                </a:ext>
              </a:extLst>
            </p:cNvPr>
            <p:cNvSpPr/>
            <p:nvPr/>
          </p:nvSpPr>
          <p:spPr>
            <a:xfrm>
              <a:off x="3945975" y="4436175"/>
              <a:ext cx="2081400" cy="3102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a:latin typeface="Times New Roman" panose="02020603050405020304" pitchFamily="18" charset="0"/>
                  <a:ea typeface="Times New Roman" panose="02020603050405020304" pitchFamily="18" charset="0"/>
                </a:rPr>
                <a:t>„Socialinis buvimas“</a:t>
              </a:r>
              <a:endParaRPr lang="en-US" sz="1600">
                <a:latin typeface="Arial" panose="020B0604020202020204" pitchFamily="34" charset="0"/>
                <a:ea typeface="Arial" panose="020B0604020202020204" pitchFamily="34" charset="0"/>
              </a:endParaRPr>
            </a:p>
          </p:txBody>
        </p:sp>
        <p:sp>
          <p:nvSpPr>
            <p:cNvPr id="30" name="Rectangle 29">
              <a:extLst>
                <a:ext uri="{FF2B5EF4-FFF2-40B4-BE49-F238E27FC236}">
                  <a16:creationId xmlns:a16="http://schemas.microsoft.com/office/drawing/2014/main" id="{13EE1469-F414-368D-A99B-D9BE86B3BBD5}"/>
                </a:ext>
              </a:extLst>
            </p:cNvPr>
            <p:cNvSpPr/>
            <p:nvPr/>
          </p:nvSpPr>
          <p:spPr>
            <a:xfrm>
              <a:off x="3945850" y="281339"/>
              <a:ext cx="2081401" cy="310199"/>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a:latin typeface="Times New Roman" panose="02020603050405020304" pitchFamily="18" charset="0"/>
                  <a:ea typeface="Times New Roman" panose="02020603050405020304" pitchFamily="18" charset="0"/>
                </a:rPr>
                <a:t>„Socialinis buvimas“</a:t>
              </a:r>
              <a:endParaRPr lang="en-US" sz="1600">
                <a:latin typeface="Arial" panose="020B0604020202020204" pitchFamily="34" charset="0"/>
                <a:ea typeface="Arial" panose="020B0604020202020204" pitchFamily="34" charset="0"/>
              </a:endParaRPr>
            </a:p>
          </p:txBody>
        </p:sp>
        <p:sp>
          <p:nvSpPr>
            <p:cNvPr id="31" name="Rectangle 30">
              <a:extLst>
                <a:ext uri="{FF2B5EF4-FFF2-40B4-BE49-F238E27FC236}">
                  <a16:creationId xmlns:a16="http://schemas.microsoft.com/office/drawing/2014/main" id="{5ADEA628-303B-31F9-867E-9094ECDD1BFE}"/>
                </a:ext>
              </a:extLst>
            </p:cNvPr>
            <p:cNvSpPr/>
            <p:nvPr/>
          </p:nvSpPr>
          <p:spPr>
            <a:xfrm rot="16200000">
              <a:off x="-41685" y="2373746"/>
              <a:ext cx="2081399" cy="310199"/>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a:latin typeface="Times New Roman" panose="02020603050405020304" pitchFamily="18" charset="0"/>
                  <a:ea typeface="Times New Roman" panose="02020603050405020304" pitchFamily="18" charset="0"/>
                </a:rPr>
                <a:t>„Socialinis buvimas“</a:t>
              </a:r>
              <a:endParaRPr lang="en-US" sz="1600">
                <a:latin typeface="Arial" panose="020B0604020202020204" pitchFamily="34" charset="0"/>
                <a:ea typeface="Arial" panose="020B0604020202020204" pitchFamily="34" charset="0"/>
              </a:endParaRPr>
            </a:p>
          </p:txBody>
        </p:sp>
        <p:sp>
          <p:nvSpPr>
            <p:cNvPr id="32" name="Rectangle 31">
              <a:extLst>
                <a:ext uri="{FF2B5EF4-FFF2-40B4-BE49-F238E27FC236}">
                  <a16:creationId xmlns:a16="http://schemas.microsoft.com/office/drawing/2014/main" id="{BCECAA9C-82A7-B8EA-6F18-B45C5528E083}"/>
                </a:ext>
              </a:extLst>
            </p:cNvPr>
            <p:cNvSpPr/>
            <p:nvPr/>
          </p:nvSpPr>
          <p:spPr>
            <a:xfrm rot="5400000">
              <a:off x="8235024" y="2414877"/>
              <a:ext cx="2081399" cy="3102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dirty="0">
                  <a:latin typeface="Times New Roman" panose="02020603050405020304" pitchFamily="18" charset="0"/>
                  <a:ea typeface="Times New Roman" panose="02020603050405020304" pitchFamily="18" charset="0"/>
                </a:rPr>
                <a:t>„Socialinis buvimas“</a:t>
              </a:r>
              <a:endParaRPr lang="en-US" sz="1600" dirty="0">
                <a:latin typeface="Arial" panose="020B0604020202020204" pitchFamily="34" charset="0"/>
                <a:ea typeface="Arial" panose="020B0604020202020204" pitchFamily="34" charset="0"/>
              </a:endParaRPr>
            </a:p>
          </p:txBody>
        </p:sp>
        <p:cxnSp>
          <p:nvCxnSpPr>
            <p:cNvPr id="33" name="Connector: Elbow 32">
              <a:extLst>
                <a:ext uri="{FF2B5EF4-FFF2-40B4-BE49-F238E27FC236}">
                  <a16:creationId xmlns:a16="http://schemas.microsoft.com/office/drawing/2014/main" id="{5AB142A3-0AC5-592B-4601-7D7C18DD7146}"/>
                </a:ext>
              </a:extLst>
            </p:cNvPr>
            <p:cNvCxnSpPr>
              <a:stCxn id="29" idx="1"/>
              <a:endCxn id="31" idx="1"/>
            </p:cNvCxnSpPr>
            <p:nvPr/>
          </p:nvCxnSpPr>
          <p:spPr>
            <a:xfrm rot="10800000">
              <a:off x="999017" y="3569545"/>
              <a:ext cx="2946960" cy="1021730"/>
            </a:xfrm>
            <a:prstGeom prst="bentConnector2">
              <a:avLst/>
            </a:prstGeom>
            <a:noFill/>
            <a:ln w="9525" cap="flat" cmpd="sng">
              <a:solidFill>
                <a:srgbClr val="000000"/>
              </a:solidFill>
              <a:prstDash val="solid"/>
              <a:round/>
              <a:headEnd type="none" w="med" len="med"/>
              <a:tailEnd type="none" w="med" len="med"/>
            </a:ln>
          </p:spPr>
        </p:cxnSp>
        <p:cxnSp>
          <p:nvCxnSpPr>
            <p:cNvPr id="34" name="Connector: Elbow 33">
              <a:extLst>
                <a:ext uri="{FF2B5EF4-FFF2-40B4-BE49-F238E27FC236}">
                  <a16:creationId xmlns:a16="http://schemas.microsoft.com/office/drawing/2014/main" id="{383D5B3F-702F-4695-154E-F33E6C30AE68}"/>
                </a:ext>
              </a:extLst>
            </p:cNvPr>
            <p:cNvCxnSpPr>
              <a:stCxn id="31" idx="3"/>
              <a:endCxn id="30" idx="1"/>
            </p:cNvCxnSpPr>
            <p:nvPr/>
          </p:nvCxnSpPr>
          <p:spPr>
            <a:xfrm rot="5400000" flipH="1" flipV="1">
              <a:off x="1946578" y="-511125"/>
              <a:ext cx="1051708" cy="2946836"/>
            </a:xfrm>
            <a:prstGeom prst="bentConnector2">
              <a:avLst/>
            </a:prstGeom>
            <a:noFill/>
            <a:ln w="9525" cap="flat" cmpd="sng">
              <a:solidFill>
                <a:srgbClr val="000000"/>
              </a:solidFill>
              <a:prstDash val="solid"/>
              <a:round/>
              <a:headEnd type="none" w="med" len="med"/>
              <a:tailEnd type="none" w="med" len="med"/>
            </a:ln>
          </p:spPr>
        </p:cxnSp>
        <p:cxnSp>
          <p:nvCxnSpPr>
            <p:cNvPr id="35" name="Connector: Elbow 34">
              <a:extLst>
                <a:ext uri="{FF2B5EF4-FFF2-40B4-BE49-F238E27FC236}">
                  <a16:creationId xmlns:a16="http://schemas.microsoft.com/office/drawing/2014/main" id="{49188BC9-5F5A-4070-969E-F2C68FB581DE}"/>
                </a:ext>
              </a:extLst>
            </p:cNvPr>
            <p:cNvCxnSpPr>
              <a:stCxn id="30" idx="3"/>
              <a:endCxn id="32" idx="1"/>
            </p:cNvCxnSpPr>
            <p:nvPr/>
          </p:nvCxnSpPr>
          <p:spPr>
            <a:xfrm>
              <a:off x="6026837" y="436429"/>
              <a:ext cx="3248218" cy="1092766"/>
            </a:xfrm>
            <a:prstGeom prst="bentConnector2">
              <a:avLst/>
            </a:prstGeom>
            <a:noFill/>
            <a:ln w="9525" cap="flat" cmpd="sng">
              <a:solidFill>
                <a:srgbClr val="000000"/>
              </a:solidFill>
              <a:prstDash val="solid"/>
              <a:round/>
              <a:headEnd type="none" w="med" len="med"/>
              <a:tailEnd type="none" w="med" len="med"/>
            </a:ln>
          </p:spPr>
        </p:cxnSp>
        <p:cxnSp>
          <p:nvCxnSpPr>
            <p:cNvPr id="36" name="Connector: Elbow 35">
              <a:extLst>
                <a:ext uri="{FF2B5EF4-FFF2-40B4-BE49-F238E27FC236}">
                  <a16:creationId xmlns:a16="http://schemas.microsoft.com/office/drawing/2014/main" id="{F0D98B13-4CCF-CA60-0E36-26CE7D4D83E8}"/>
                </a:ext>
              </a:extLst>
            </p:cNvPr>
            <p:cNvCxnSpPr>
              <a:stCxn id="32" idx="3"/>
              <a:endCxn id="29" idx="3"/>
            </p:cNvCxnSpPr>
            <p:nvPr/>
          </p:nvCxnSpPr>
          <p:spPr>
            <a:xfrm rot="5400000">
              <a:off x="7161252" y="2476802"/>
              <a:ext cx="980599" cy="3248347"/>
            </a:xfrm>
            <a:prstGeom prst="bentConnector2">
              <a:avLst/>
            </a:prstGeom>
            <a:noFill/>
            <a:ln w="9525" cap="flat" cmpd="sng">
              <a:solidFill>
                <a:srgbClr val="000000"/>
              </a:solidFill>
              <a:prstDash val="solid"/>
              <a:round/>
              <a:headEnd type="none" w="med" len="med"/>
              <a:tailEnd type="none" w="med" len="med"/>
            </a:ln>
          </p:spPr>
        </p:cxnSp>
      </p:grpSp>
    </p:spTree>
    <p:extLst>
      <p:ext uri="{BB962C8B-B14F-4D97-AF65-F5344CB8AC3E}">
        <p14:creationId xmlns:p14="http://schemas.microsoft.com/office/powerpoint/2010/main" val="1348993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A98C95-A73A-F146-0334-1D48C75107DD}"/>
              </a:ext>
            </a:extLst>
          </p:cNvPr>
          <p:cNvSpPr>
            <a:spLocks noGrp="1"/>
          </p:cNvSpPr>
          <p:nvPr>
            <p:ph type="body" idx="1"/>
          </p:nvPr>
        </p:nvSpPr>
        <p:spPr>
          <a:xfrm>
            <a:off x="340186" y="4845377"/>
            <a:ext cx="11360700" cy="1246456"/>
          </a:xfrm>
        </p:spPr>
        <p:txBody>
          <a:bodyPr>
            <a:normAutofit fontScale="77500" lnSpcReduction="20000"/>
          </a:bodyPr>
          <a:lstStyle/>
          <a:p>
            <a:pPr marL="76200" indent="0" algn="ctr">
              <a:buNone/>
            </a:pPr>
            <a:r>
              <a:rPr lang="en-US" dirty="0"/>
              <a:t>Irmantas Adomaitis</a:t>
            </a:r>
          </a:p>
          <a:p>
            <a:pPr marL="76200" indent="0" algn="ctr">
              <a:buNone/>
            </a:pPr>
            <a:r>
              <a:rPr lang="en-US" dirty="0"/>
              <a:t>VDU</a:t>
            </a:r>
          </a:p>
          <a:p>
            <a:pPr marL="76200" indent="0" algn="ctr">
              <a:buNone/>
            </a:pPr>
            <a:r>
              <a:rPr lang="en-US" dirty="0" err="1"/>
              <a:t>irmantas.adomaitis@vdu.lt</a:t>
            </a:r>
            <a:endParaRPr lang="en-US" dirty="0"/>
          </a:p>
        </p:txBody>
      </p:sp>
      <p:pic>
        <p:nvPicPr>
          <p:cNvPr id="4" name="Google Shape;56;p13">
            <a:extLst>
              <a:ext uri="{FF2B5EF4-FFF2-40B4-BE49-F238E27FC236}">
                <a16:creationId xmlns:a16="http://schemas.microsoft.com/office/drawing/2014/main" id="{FDB4A2A2-9A0A-57A8-8CD1-19D4BD585465}"/>
              </a:ext>
            </a:extLst>
          </p:cNvPr>
          <p:cNvPicPr preferRelativeResize="0"/>
          <p:nvPr/>
        </p:nvPicPr>
        <p:blipFill>
          <a:blip r:embed="rId2">
            <a:alphaModFix/>
          </a:blip>
          <a:stretch>
            <a:fillRect/>
          </a:stretch>
        </p:blipFill>
        <p:spPr>
          <a:xfrm>
            <a:off x="9185033" y="400831"/>
            <a:ext cx="2515853" cy="911928"/>
          </a:xfrm>
          <a:prstGeom prst="rect">
            <a:avLst/>
          </a:prstGeom>
          <a:noFill/>
          <a:ln>
            <a:noFill/>
          </a:ln>
        </p:spPr>
      </p:pic>
      <p:pic>
        <p:nvPicPr>
          <p:cNvPr id="5" name="Google Shape;253;g2e2c01276ed_0_10">
            <a:extLst>
              <a:ext uri="{FF2B5EF4-FFF2-40B4-BE49-F238E27FC236}">
                <a16:creationId xmlns:a16="http://schemas.microsoft.com/office/drawing/2014/main" id="{B7E816B1-EA98-11A4-4E26-B903EC73E360}"/>
              </a:ext>
            </a:extLst>
          </p:cNvPr>
          <p:cNvPicPr preferRelativeResize="0"/>
          <p:nvPr/>
        </p:nvPicPr>
        <p:blipFill>
          <a:blip r:embed="rId3">
            <a:alphaModFix/>
          </a:blip>
          <a:stretch>
            <a:fillRect/>
          </a:stretch>
        </p:blipFill>
        <p:spPr>
          <a:xfrm>
            <a:off x="3042820" y="926423"/>
            <a:ext cx="5819480" cy="3513603"/>
          </a:xfrm>
          <a:prstGeom prst="rect">
            <a:avLst/>
          </a:prstGeom>
          <a:noFill/>
          <a:ln>
            <a:noFill/>
          </a:ln>
        </p:spPr>
      </p:pic>
    </p:spTree>
    <p:extLst>
      <p:ext uri="{BB962C8B-B14F-4D97-AF65-F5344CB8AC3E}">
        <p14:creationId xmlns:p14="http://schemas.microsoft.com/office/powerpoint/2010/main" val="280070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body" idx="1"/>
          </p:nvPr>
        </p:nvSpPr>
        <p:spPr>
          <a:xfrm>
            <a:off x="360800" y="719200"/>
            <a:ext cx="8541200" cy="1338800"/>
          </a:xfrm>
          <a:prstGeom prst="rect">
            <a:avLst/>
          </a:prstGeom>
        </p:spPr>
        <p:txBody>
          <a:bodyPr spcFirstLastPara="1" wrap="square" lIns="121900" tIns="121900" rIns="121900" bIns="121900" anchor="t" anchorCtr="0">
            <a:noAutofit/>
          </a:bodyPr>
          <a:lstStyle/>
          <a:p>
            <a:pPr marL="0" indent="0" algn="just">
              <a:buNone/>
            </a:pPr>
            <a:r>
              <a:rPr lang="lt" sz="2933" dirty="0">
                <a:latin typeface="Times New Roman" panose="02020603050405020304" pitchFamily="18" charset="0"/>
                <a:cs typeface="Times New Roman" panose="02020603050405020304" pitchFamily="18" charset="0"/>
              </a:rPr>
              <a:t>Šių dienų aktualijos </a:t>
            </a:r>
            <a:r>
              <a:rPr lang="lt" sz="2933" b="1" dirty="0">
                <a:latin typeface="Times New Roman" panose="02020603050405020304" pitchFamily="18" charset="0"/>
                <a:cs typeface="Times New Roman" panose="02020603050405020304" pitchFamily="18" charset="0"/>
              </a:rPr>
              <a:t>mus verčia keistis</a:t>
            </a:r>
            <a:r>
              <a:rPr lang="lt" sz="2933" dirty="0">
                <a:latin typeface="Times New Roman" panose="02020603050405020304" pitchFamily="18" charset="0"/>
                <a:cs typeface="Times New Roman" panose="02020603050405020304" pitchFamily="18" charset="0"/>
              </a:rPr>
              <a:t> ir priverstinai perkelia mokymąsi į virtualias erdves. </a:t>
            </a:r>
            <a:endParaRPr sz="2933" dirty="0">
              <a:latin typeface="Times New Roman" panose="02020603050405020304" pitchFamily="18" charset="0"/>
              <a:cs typeface="Times New Roman" panose="02020603050405020304" pitchFamily="18" charset="0"/>
            </a:endParaRPr>
          </a:p>
        </p:txBody>
      </p:sp>
      <p:sp>
        <p:nvSpPr>
          <p:cNvPr id="70" name="Google Shape;70;p15"/>
          <p:cNvSpPr txBox="1"/>
          <p:nvPr/>
        </p:nvSpPr>
        <p:spPr>
          <a:xfrm>
            <a:off x="5158905" y="2429762"/>
            <a:ext cx="6815600" cy="1732742"/>
          </a:xfrm>
          <a:prstGeom prst="rect">
            <a:avLst/>
          </a:prstGeom>
          <a:noFill/>
          <a:ln>
            <a:noFill/>
          </a:ln>
        </p:spPr>
        <p:txBody>
          <a:bodyPr spcFirstLastPara="1" wrap="square" lIns="121900" tIns="121900" rIns="121900" bIns="121900" anchor="t" anchorCtr="0">
            <a:spAutoFit/>
          </a:bodyPr>
          <a:lstStyle/>
          <a:p>
            <a:pPr>
              <a:lnSpc>
                <a:spcPct val="115000"/>
              </a:lnSpc>
            </a:pPr>
            <a:r>
              <a:rPr lang="lt" sz="2800" b="1" dirty="0">
                <a:solidFill>
                  <a:schemeClr val="dk1"/>
                </a:solidFill>
                <a:latin typeface="Times New Roman" panose="02020603050405020304" pitchFamily="18" charset="0"/>
                <a:cs typeface="Times New Roman" panose="02020603050405020304" pitchFamily="18" charset="0"/>
              </a:rPr>
              <a:t>Gebėjimai spręsti problemas</a:t>
            </a:r>
            <a:r>
              <a:rPr lang="lt" sz="2800" dirty="0">
                <a:solidFill>
                  <a:schemeClr val="dk1"/>
                </a:solidFill>
                <a:latin typeface="Times New Roman" panose="02020603050405020304" pitchFamily="18" charset="0"/>
                <a:cs typeface="Times New Roman" panose="02020603050405020304" pitchFamily="18" charset="0"/>
              </a:rPr>
              <a:t> išlieka labai svarbiais gebėjimais ir virtualiose mokymosi aplinkose  (Stadler, Herborn ir kt., 2019).</a:t>
            </a:r>
            <a:endParaRPr sz="1467" dirty="0">
              <a:latin typeface="Times New Roman" panose="02020603050405020304" pitchFamily="18" charset="0"/>
              <a:cs typeface="Times New Roman" panose="02020603050405020304" pitchFamily="18" charset="0"/>
            </a:endParaRPr>
          </a:p>
        </p:txBody>
      </p:sp>
      <p:pic>
        <p:nvPicPr>
          <p:cNvPr id="71" name="Google Shape;71;p15"/>
          <p:cNvPicPr preferRelativeResize="0"/>
          <p:nvPr/>
        </p:nvPicPr>
        <p:blipFill>
          <a:blip r:embed="rId3">
            <a:alphaModFix/>
          </a:blip>
          <a:stretch>
            <a:fillRect/>
          </a:stretch>
        </p:blipFill>
        <p:spPr>
          <a:xfrm>
            <a:off x="9354701" y="550751"/>
            <a:ext cx="2619804" cy="948112"/>
          </a:xfrm>
          <a:prstGeom prst="rect">
            <a:avLst/>
          </a:prstGeom>
          <a:noFill/>
          <a:ln>
            <a:noFill/>
          </a:ln>
        </p:spPr>
      </p:pic>
      <p:pic>
        <p:nvPicPr>
          <p:cNvPr id="72" name="Google Shape;72;p15"/>
          <p:cNvPicPr preferRelativeResize="0"/>
          <p:nvPr/>
        </p:nvPicPr>
        <p:blipFill>
          <a:blip r:embed="rId4">
            <a:alphaModFix/>
          </a:blip>
          <a:stretch>
            <a:fillRect/>
          </a:stretch>
        </p:blipFill>
        <p:spPr>
          <a:xfrm>
            <a:off x="455398" y="2051135"/>
            <a:ext cx="4337737" cy="2755733"/>
          </a:xfrm>
          <a:prstGeom prst="rect">
            <a:avLst/>
          </a:prstGeom>
          <a:noFill/>
          <a:ln>
            <a:noFill/>
          </a:ln>
        </p:spPr>
      </p:pic>
      <p:sp>
        <p:nvSpPr>
          <p:cNvPr id="73" name="Google Shape;73;p15"/>
          <p:cNvSpPr txBox="1"/>
          <p:nvPr/>
        </p:nvSpPr>
        <p:spPr>
          <a:xfrm>
            <a:off x="360800" y="4884801"/>
            <a:ext cx="11470400" cy="1803338"/>
          </a:xfrm>
          <a:prstGeom prst="rect">
            <a:avLst/>
          </a:prstGeom>
          <a:noFill/>
          <a:ln>
            <a:noFill/>
          </a:ln>
        </p:spPr>
        <p:txBody>
          <a:bodyPr spcFirstLastPara="1" wrap="square" lIns="121900" tIns="121900" rIns="121900" bIns="121900" anchor="t" anchorCtr="0">
            <a:spAutoFit/>
          </a:bodyPr>
          <a:lstStyle/>
          <a:p>
            <a:pPr algn="just">
              <a:lnSpc>
                <a:spcPct val="115000"/>
              </a:lnSpc>
            </a:pPr>
            <a:r>
              <a:rPr lang="lt" sz="2933" dirty="0">
                <a:solidFill>
                  <a:schemeClr val="dk1"/>
                </a:solidFill>
                <a:latin typeface="Times New Roman" panose="02020603050405020304" pitchFamily="18" charset="0"/>
                <a:cs typeface="Times New Roman" panose="02020603050405020304" pitchFamily="18" charset="0"/>
              </a:rPr>
              <a:t>Ugdomoji sąveika taikant PM strategiją </a:t>
            </a:r>
            <a:r>
              <a:rPr lang="lt" sz="2933" b="1" dirty="0">
                <a:solidFill>
                  <a:schemeClr val="dk1"/>
                </a:solidFill>
                <a:latin typeface="Times New Roman" panose="02020603050405020304" pitchFamily="18" charset="0"/>
                <a:cs typeface="Times New Roman" panose="02020603050405020304" pitchFamily="18" charset="0"/>
              </a:rPr>
              <a:t>virtualiose mokymosi aplinkose</a:t>
            </a:r>
            <a:r>
              <a:rPr lang="lt" sz="2933" dirty="0">
                <a:solidFill>
                  <a:schemeClr val="dk1"/>
                </a:solidFill>
                <a:latin typeface="Times New Roman" panose="02020603050405020304" pitchFamily="18" charset="0"/>
                <a:cs typeface="Times New Roman" panose="02020603050405020304" pitchFamily="18" charset="0"/>
              </a:rPr>
              <a:t> gali būti </a:t>
            </a:r>
            <a:r>
              <a:rPr lang="lt" sz="2933" b="1" dirty="0">
                <a:solidFill>
                  <a:schemeClr val="dk1"/>
                </a:solidFill>
                <a:latin typeface="Times New Roman" panose="02020603050405020304" pitchFamily="18" charset="0"/>
                <a:cs typeface="Times New Roman" panose="02020603050405020304" pitchFamily="18" charset="0"/>
              </a:rPr>
              <a:t>ne tik alternatyva</a:t>
            </a:r>
            <a:r>
              <a:rPr lang="lt" sz="2933" dirty="0">
                <a:solidFill>
                  <a:schemeClr val="dk1"/>
                </a:solidFill>
                <a:latin typeface="Times New Roman" panose="02020603050405020304" pitchFamily="18" charset="0"/>
                <a:cs typeface="Times New Roman" panose="02020603050405020304" pitchFamily="18" charset="0"/>
              </a:rPr>
              <a:t> įprastam mokymuisi, bet ir </a:t>
            </a:r>
            <a:r>
              <a:rPr lang="lt" sz="2933" b="1" dirty="0">
                <a:solidFill>
                  <a:schemeClr val="dk1"/>
                </a:solidFill>
                <a:latin typeface="Times New Roman" panose="02020603050405020304" pitchFamily="18" charset="0"/>
                <a:cs typeface="Times New Roman" panose="02020603050405020304" pitchFamily="18" charset="0"/>
              </a:rPr>
              <a:t>proveržiu</a:t>
            </a:r>
            <a:r>
              <a:rPr lang="lt" sz="2933" dirty="0">
                <a:solidFill>
                  <a:schemeClr val="dk1"/>
                </a:solidFill>
                <a:latin typeface="Times New Roman" panose="02020603050405020304" pitchFamily="18" charset="0"/>
                <a:cs typeface="Times New Roman" panose="02020603050405020304" pitchFamily="18" charset="0"/>
              </a:rPr>
              <a:t> (Krupa, Khatri, 2020).</a:t>
            </a:r>
            <a:endParaRPr sz="2533"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5600" y="354943"/>
            <a:ext cx="11360800" cy="763600"/>
          </a:xfrm>
          <a:prstGeom prst="rect">
            <a:avLst/>
          </a:prstGeom>
        </p:spPr>
        <p:txBody>
          <a:bodyPr spcFirstLastPara="1" wrap="square" lIns="121900" tIns="121900" rIns="121900" bIns="121900" anchor="t" anchorCtr="0">
            <a:normAutofit fontScale="90000"/>
          </a:bodyPr>
          <a:lstStyle/>
          <a:p>
            <a:pPr>
              <a:buSzPct val="39285"/>
            </a:pPr>
            <a:endParaRPr dirty="0"/>
          </a:p>
        </p:txBody>
      </p:sp>
      <p:sp>
        <p:nvSpPr>
          <p:cNvPr id="79" name="Google Shape;79;p16"/>
          <p:cNvSpPr txBox="1"/>
          <p:nvPr/>
        </p:nvSpPr>
        <p:spPr>
          <a:xfrm>
            <a:off x="111883" y="1478658"/>
            <a:ext cx="11546204" cy="5501200"/>
          </a:xfrm>
          <a:prstGeom prst="rect">
            <a:avLst/>
          </a:prstGeom>
          <a:noFill/>
          <a:ln>
            <a:noFill/>
          </a:ln>
        </p:spPr>
        <p:txBody>
          <a:bodyPr spcFirstLastPara="1" wrap="square" lIns="121900" tIns="121900" rIns="121900" bIns="121900" anchor="t" anchorCtr="0">
            <a:noAutofit/>
          </a:bodyPr>
          <a:lstStyle/>
          <a:p>
            <a:pPr marL="609585" indent="-465655" algn="just">
              <a:lnSpc>
                <a:spcPct val="115000"/>
              </a:lnSpc>
              <a:buSzPts val="1900"/>
              <a:buChar char="-"/>
            </a:pPr>
            <a:r>
              <a:rPr lang="lt-LT" sz="2667" dirty="0">
                <a:solidFill>
                  <a:schemeClr val="tx1"/>
                </a:solidFill>
                <a:latin typeface="Times New Roman" panose="02020603050405020304" pitchFamily="18" charset="0"/>
              </a:rPr>
              <a:t>Pastarojo dešimtmečio tyrimuose </a:t>
            </a:r>
            <a:r>
              <a:rPr lang="lt-LT" sz="2667" b="1" dirty="0">
                <a:solidFill>
                  <a:schemeClr val="tx1"/>
                </a:solidFill>
                <a:latin typeface="Times New Roman" panose="02020603050405020304" pitchFamily="18" charset="0"/>
              </a:rPr>
              <a:t>daug dėmesio skiriama inovacijoms švietimo srityje</a:t>
            </a:r>
            <a:r>
              <a:rPr lang="lt-LT" sz="2667" dirty="0">
                <a:solidFill>
                  <a:schemeClr val="tx1"/>
                </a:solidFill>
                <a:latin typeface="Times New Roman" panose="02020603050405020304" pitchFamily="18" charset="0"/>
              </a:rPr>
              <a:t>, internetinėms platformoms (</a:t>
            </a:r>
            <a:r>
              <a:rPr lang="lt-LT" sz="2667" dirty="0" err="1">
                <a:solidFill>
                  <a:schemeClr val="tx1"/>
                </a:solidFill>
                <a:latin typeface="Times New Roman" panose="02020603050405020304" pitchFamily="18" charset="0"/>
              </a:rPr>
              <a:t>Rodrigues</a:t>
            </a:r>
            <a:r>
              <a:rPr lang="lt-LT" sz="2667" dirty="0">
                <a:solidFill>
                  <a:schemeClr val="tx1"/>
                </a:solidFill>
                <a:latin typeface="Times New Roman" panose="02020603050405020304" pitchFamily="18" charset="0"/>
              </a:rPr>
              <a:t> ir kt., 2019).</a:t>
            </a:r>
          </a:p>
          <a:p>
            <a:pPr marL="609585" indent="-465655" algn="just">
              <a:lnSpc>
                <a:spcPct val="115000"/>
              </a:lnSpc>
              <a:buSzPts val="1900"/>
              <a:buFont typeface="Arial"/>
              <a:buChar char="-"/>
            </a:pPr>
            <a:r>
              <a:rPr lang="lt-LT" sz="2667" dirty="0">
                <a:solidFill>
                  <a:schemeClr val="tx1"/>
                </a:solidFill>
                <a:latin typeface="Times New Roman" panose="02020603050405020304" pitchFamily="18" charset="0"/>
                <a:ea typeface="Times New Roman" panose="02020603050405020304" pitchFamily="18" charset="0"/>
              </a:rPr>
              <a:t>Mokymosi VMA sisteminė literatūros analizė (2009–2018 m.) rodo, kad tyrėjai </a:t>
            </a:r>
            <a:r>
              <a:rPr lang="lt-LT" sz="2667" b="1" dirty="0">
                <a:solidFill>
                  <a:schemeClr val="tx1"/>
                </a:solidFill>
                <a:latin typeface="Times New Roman" panose="02020603050405020304" pitchFamily="18" charset="0"/>
                <a:ea typeface="Times New Roman" panose="02020603050405020304" pitchFamily="18" charset="0"/>
              </a:rPr>
              <a:t>daugiausiai dėmesio skiria techninėms problemoms, įrankių taikymui VMA ir mokymosi aplinkoms </a:t>
            </a:r>
            <a:r>
              <a:rPr lang="lt-LT" sz="2667" dirty="0">
                <a:solidFill>
                  <a:schemeClr val="tx1"/>
                </a:solidFill>
                <a:latin typeface="Times New Roman" panose="02020603050405020304" pitchFamily="18" charset="0"/>
                <a:ea typeface="Times New Roman" panose="02020603050405020304" pitchFamily="18" charset="0"/>
              </a:rPr>
              <a:t>(</a:t>
            </a:r>
            <a:r>
              <a:rPr lang="lt-LT" sz="2667" dirty="0" err="1">
                <a:solidFill>
                  <a:schemeClr val="tx1"/>
                </a:solidFill>
                <a:latin typeface="Times New Roman" panose="02020603050405020304" pitchFamily="18" charset="0"/>
                <a:ea typeface="Times New Roman" panose="02020603050405020304" pitchFamily="18" charset="0"/>
              </a:rPr>
              <a:t>Valverde-Berrocoso</a:t>
            </a:r>
            <a:r>
              <a:rPr lang="lt-LT" sz="2667" dirty="0">
                <a:solidFill>
                  <a:schemeClr val="tx1"/>
                </a:solidFill>
                <a:latin typeface="Times New Roman" panose="02020603050405020304" pitchFamily="18" charset="0"/>
                <a:ea typeface="Times New Roman" panose="02020603050405020304" pitchFamily="18" charset="0"/>
              </a:rPr>
              <a:t> ir kt., 2020)</a:t>
            </a:r>
            <a:r>
              <a:rPr lang="lt-LT" sz="2667" b="1" dirty="0">
                <a:solidFill>
                  <a:schemeClr val="tx1"/>
                </a:solidFill>
                <a:latin typeface="Times New Roman" panose="02020603050405020304" pitchFamily="18" charset="0"/>
                <a:ea typeface="Times New Roman" panose="02020603050405020304" pitchFamily="18" charset="0"/>
              </a:rPr>
              <a:t>.</a:t>
            </a:r>
          </a:p>
          <a:p>
            <a:pPr marL="609585" indent="-465655" algn="just">
              <a:lnSpc>
                <a:spcPct val="115000"/>
              </a:lnSpc>
              <a:buSzPts val="1900"/>
              <a:buFont typeface="Arial"/>
              <a:buChar char="-"/>
            </a:pPr>
            <a:r>
              <a:rPr lang="lt-LT" sz="2667" dirty="0">
                <a:solidFill>
                  <a:schemeClr val="tx1"/>
                </a:solidFill>
                <a:latin typeface="Times New Roman" panose="02020603050405020304" pitchFamily="18" charset="0"/>
                <a:ea typeface="Times New Roman" panose="02020603050405020304" pitchFamily="18" charset="0"/>
              </a:rPr>
              <a:t>Yra tyrėjų, kurie </a:t>
            </a:r>
            <a:r>
              <a:rPr lang="lt-LT" sz="2667" b="1" dirty="0">
                <a:solidFill>
                  <a:schemeClr val="tx1"/>
                </a:solidFill>
                <a:latin typeface="Times New Roman" panose="02020603050405020304" pitchFamily="18" charset="0"/>
                <a:ea typeface="Times New Roman" panose="02020603050405020304" pitchFamily="18" charset="0"/>
              </a:rPr>
              <a:t>gilinasi į mokymosi būdus</a:t>
            </a:r>
            <a:r>
              <a:rPr lang="lt-LT" sz="2667" dirty="0">
                <a:solidFill>
                  <a:schemeClr val="tx1"/>
                </a:solidFill>
                <a:latin typeface="Times New Roman" panose="02020603050405020304" pitchFamily="18" charset="0"/>
                <a:ea typeface="Times New Roman" panose="02020603050405020304" pitchFamily="18" charset="0"/>
              </a:rPr>
              <a:t>, atkreipdami dėmesį, kad sinchroninis mokymasis VMA suteikia išskirtinių galimybių mokiniams </a:t>
            </a:r>
            <a:r>
              <a:rPr lang="lt-LT" sz="2667" b="1" dirty="0">
                <a:solidFill>
                  <a:schemeClr val="tx1"/>
                </a:solidFill>
                <a:latin typeface="Times New Roman" panose="02020603050405020304" pitchFamily="18" charset="0"/>
                <a:ea typeface="Times New Roman" panose="02020603050405020304" pitchFamily="18" charset="0"/>
              </a:rPr>
              <a:t>sąveikauti su ugdymo turiniu, bendraamžiais ir mokytojais</a:t>
            </a:r>
            <a:r>
              <a:rPr lang="lt-LT" sz="2667" dirty="0">
                <a:solidFill>
                  <a:schemeClr val="tx1"/>
                </a:solidFill>
                <a:latin typeface="Times New Roman" panose="02020603050405020304" pitchFamily="18" charset="0"/>
                <a:ea typeface="Times New Roman" panose="02020603050405020304" pitchFamily="18" charset="0"/>
              </a:rPr>
              <a:t>, o asinchroninis mokymasis – daugiau galimybių </a:t>
            </a:r>
            <a:r>
              <a:rPr lang="lt-LT" sz="2667" b="1" dirty="0">
                <a:solidFill>
                  <a:schemeClr val="tx1"/>
                </a:solidFill>
                <a:latin typeface="Times New Roman" panose="02020603050405020304" pitchFamily="18" charset="0"/>
                <a:ea typeface="Times New Roman" panose="02020603050405020304" pitchFamily="18" charset="0"/>
              </a:rPr>
              <a:t>personalizuoti mokymąsi </a:t>
            </a:r>
            <a:r>
              <a:rPr lang="lt-LT" sz="2667" dirty="0">
                <a:solidFill>
                  <a:schemeClr val="tx1"/>
                </a:solidFill>
                <a:latin typeface="Times New Roman" panose="02020603050405020304" pitchFamily="18" charset="0"/>
                <a:ea typeface="Times New Roman" panose="02020603050405020304" pitchFamily="18" charset="0"/>
              </a:rPr>
              <a:t>(</a:t>
            </a:r>
            <a:r>
              <a:rPr lang="lt-LT" sz="2667" dirty="0" err="1">
                <a:solidFill>
                  <a:schemeClr val="tx1"/>
                </a:solidFill>
                <a:latin typeface="Times New Roman" panose="02020603050405020304" pitchFamily="18" charset="0"/>
                <a:ea typeface="Times New Roman" panose="02020603050405020304" pitchFamily="18" charset="0"/>
              </a:rPr>
              <a:t>Hiltz</a:t>
            </a:r>
            <a:r>
              <a:rPr lang="lt-LT" sz="2667" dirty="0">
                <a:solidFill>
                  <a:schemeClr val="tx1"/>
                </a:solidFill>
                <a:latin typeface="Times New Roman" panose="02020603050405020304" pitchFamily="18" charset="0"/>
                <a:ea typeface="Times New Roman" panose="02020603050405020304" pitchFamily="18" charset="0"/>
              </a:rPr>
              <a:t> ir </a:t>
            </a:r>
            <a:r>
              <a:rPr lang="lt-LT" sz="2667" dirty="0" err="1">
                <a:solidFill>
                  <a:schemeClr val="tx1"/>
                </a:solidFill>
                <a:latin typeface="Times New Roman" panose="02020603050405020304" pitchFamily="18" charset="0"/>
                <a:ea typeface="Times New Roman" panose="02020603050405020304" pitchFamily="18" charset="0"/>
              </a:rPr>
              <a:t>Goldman</a:t>
            </a:r>
            <a:r>
              <a:rPr lang="lt-LT" sz="2667" dirty="0">
                <a:solidFill>
                  <a:schemeClr val="tx1"/>
                </a:solidFill>
                <a:latin typeface="Times New Roman" panose="02020603050405020304" pitchFamily="18" charset="0"/>
                <a:ea typeface="Times New Roman" panose="02020603050405020304" pitchFamily="18" charset="0"/>
              </a:rPr>
              <a:t>, 2004; </a:t>
            </a:r>
            <a:r>
              <a:rPr lang="lt-LT" sz="2667" dirty="0" err="1">
                <a:solidFill>
                  <a:schemeClr val="tx1"/>
                </a:solidFill>
                <a:latin typeface="Times New Roman" panose="02020603050405020304" pitchFamily="18" charset="0"/>
                <a:ea typeface="Times New Roman" panose="02020603050405020304" pitchFamily="18" charset="0"/>
              </a:rPr>
              <a:t>Moore</a:t>
            </a:r>
            <a:r>
              <a:rPr lang="lt-LT" sz="2667" dirty="0">
                <a:solidFill>
                  <a:schemeClr val="tx1"/>
                </a:solidFill>
                <a:latin typeface="Times New Roman" panose="02020603050405020304" pitchFamily="18" charset="0"/>
                <a:ea typeface="Times New Roman" panose="02020603050405020304" pitchFamily="18" charset="0"/>
              </a:rPr>
              <a:t> ir kt., 2021).</a:t>
            </a:r>
          </a:p>
          <a:p>
            <a:pPr marL="609585" indent="-465655" algn="just">
              <a:lnSpc>
                <a:spcPct val="115000"/>
              </a:lnSpc>
              <a:buSzPts val="1900"/>
              <a:buFont typeface="Arial"/>
              <a:buChar char="-"/>
            </a:pPr>
            <a:endParaRPr lang="lt-LT" sz="2667" b="1" dirty="0">
              <a:solidFill>
                <a:schemeClr val="tx1"/>
              </a:solidFill>
              <a:latin typeface="Times New Roman" panose="02020603050405020304" pitchFamily="18" charset="0"/>
              <a:ea typeface="Times New Roman" panose="02020603050405020304" pitchFamily="18" charset="0"/>
            </a:endParaRPr>
          </a:p>
        </p:txBody>
      </p:sp>
      <p:pic>
        <p:nvPicPr>
          <p:cNvPr id="80" name="Google Shape;80;p16"/>
          <p:cNvPicPr preferRelativeResize="0"/>
          <p:nvPr/>
        </p:nvPicPr>
        <p:blipFill>
          <a:blip r:embed="rId3">
            <a:alphaModFix/>
          </a:blip>
          <a:stretch>
            <a:fillRect/>
          </a:stretch>
        </p:blipFill>
        <p:spPr>
          <a:xfrm>
            <a:off x="9342001" y="250100"/>
            <a:ext cx="2619804" cy="990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9342001" y="250100"/>
            <a:ext cx="2619804" cy="990501"/>
          </a:xfrm>
          <a:prstGeom prst="rect">
            <a:avLst/>
          </a:prstGeom>
          <a:noFill/>
          <a:ln>
            <a:noFill/>
          </a:ln>
        </p:spPr>
      </p:pic>
      <p:sp>
        <p:nvSpPr>
          <p:cNvPr id="4" name="Google Shape;93;p18">
            <a:extLst>
              <a:ext uri="{FF2B5EF4-FFF2-40B4-BE49-F238E27FC236}">
                <a16:creationId xmlns:a16="http://schemas.microsoft.com/office/drawing/2014/main" id="{239F0A51-4AC4-0BBE-D41D-3A5479A6751C}"/>
              </a:ext>
            </a:extLst>
          </p:cNvPr>
          <p:cNvSpPr txBox="1">
            <a:spLocks/>
          </p:cNvSpPr>
          <p:nvPr/>
        </p:nvSpPr>
        <p:spPr>
          <a:xfrm>
            <a:off x="441209" y="874720"/>
            <a:ext cx="7296021" cy="53552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57189" algn="l" rtl="0">
              <a:lnSpc>
                <a:spcPct val="90000"/>
              </a:lnSpc>
              <a:spcBef>
                <a:spcPts val="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1219170" marR="0" lvl="1" indent="-423323" algn="l" rtl="0">
              <a:lnSpc>
                <a:spcPct val="90000"/>
              </a:lnSpc>
              <a:spcBef>
                <a:spcPts val="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2pPr>
            <a:lvl3pPr marL="1828754" marR="0" lvl="2" indent="-423323" algn="l" rtl="0">
              <a:lnSpc>
                <a:spcPct val="90000"/>
              </a:lnSpc>
              <a:spcBef>
                <a:spcPts val="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pPr marL="615950" indent="-514350" algn="just">
              <a:lnSpc>
                <a:spcPct val="100000"/>
              </a:lnSpc>
              <a:buSzPts val="2000"/>
              <a:buFont typeface="+mj-lt"/>
              <a:buAutoNum type="arabicPeriod"/>
            </a:pPr>
            <a:r>
              <a:rPr lang="lt-LT" sz="2600" b="1" dirty="0">
                <a:solidFill>
                  <a:schemeClr val="tx1"/>
                </a:solidFill>
                <a:latin typeface="Times New Roman" panose="02020603050405020304" pitchFamily="18" charset="0"/>
                <a:cs typeface="Times New Roman" panose="02020603050405020304" pitchFamily="18" charset="0"/>
              </a:rPr>
              <a:t>Kokią probleminio mokymosi strategiją pasirinkti </a:t>
            </a:r>
            <a:r>
              <a:rPr lang="lt-LT" sz="2600" dirty="0">
                <a:solidFill>
                  <a:schemeClr val="tx1"/>
                </a:solidFill>
                <a:latin typeface="Times New Roman" panose="02020603050405020304" pitchFamily="18" charset="0"/>
                <a:cs typeface="Times New Roman" panose="02020603050405020304" pitchFamily="18" charset="0"/>
              </a:rPr>
              <a:t>siekiant paveikios ugdomosios sąveikos VMA?</a:t>
            </a:r>
          </a:p>
          <a:p>
            <a:pPr marL="615950" indent="-514350" algn="just">
              <a:lnSpc>
                <a:spcPct val="100000"/>
              </a:lnSpc>
              <a:buSzPts val="2000"/>
              <a:buFont typeface="+mj-lt"/>
              <a:buAutoNum type="arabicPeriod"/>
            </a:pPr>
            <a:endParaRPr lang="lt-LT" sz="2600" dirty="0">
              <a:solidFill>
                <a:schemeClr val="tx1"/>
              </a:solidFill>
              <a:latin typeface="Times New Roman" panose="02020603050405020304" pitchFamily="18" charset="0"/>
              <a:cs typeface="Times New Roman" panose="02020603050405020304" pitchFamily="18" charset="0"/>
            </a:endParaRPr>
          </a:p>
          <a:p>
            <a:pPr marL="615950" indent="-514350" algn="just">
              <a:lnSpc>
                <a:spcPct val="100000"/>
              </a:lnSpc>
              <a:buSzPts val="2000"/>
              <a:buFont typeface="+mj-lt"/>
              <a:buAutoNum type="arabicPeriod"/>
            </a:pPr>
            <a:r>
              <a:rPr lang="lt-LT" sz="2600" b="1" dirty="0">
                <a:solidFill>
                  <a:schemeClr val="tx1"/>
                </a:solidFill>
                <a:latin typeface="Times New Roman" panose="02020603050405020304" pitchFamily="18" charset="0"/>
                <a:cs typeface="Times New Roman" panose="02020603050405020304" pitchFamily="18" charset="0"/>
              </a:rPr>
              <a:t>Kaip įgyvendinti </a:t>
            </a:r>
            <a:r>
              <a:rPr lang="lt-LT" sz="2600" dirty="0">
                <a:solidFill>
                  <a:schemeClr val="tx1"/>
                </a:solidFill>
                <a:latin typeface="Times New Roman" panose="02020603050405020304" pitchFamily="18" charset="0"/>
                <a:cs typeface="Times New Roman" panose="02020603050405020304" pitchFamily="18" charset="0"/>
              </a:rPr>
              <a:t>ugdomąją sąveiką </a:t>
            </a:r>
            <a:r>
              <a:rPr lang="lt-LT" sz="2600" b="1" dirty="0">
                <a:solidFill>
                  <a:schemeClr val="tx1"/>
                </a:solidFill>
                <a:latin typeface="Times New Roman" panose="02020603050405020304" pitchFamily="18" charset="0"/>
                <a:cs typeface="Times New Roman" panose="02020603050405020304" pitchFamily="18" charset="0"/>
              </a:rPr>
              <a:t>taikant probleminio mokymosi strategiją </a:t>
            </a:r>
            <a:r>
              <a:rPr lang="lt-LT" sz="2600" dirty="0">
                <a:solidFill>
                  <a:schemeClr val="tx1"/>
                </a:solidFill>
                <a:latin typeface="Times New Roman" panose="02020603050405020304" pitchFamily="18" charset="0"/>
                <a:cs typeface="Times New Roman" panose="02020603050405020304" pitchFamily="18" charset="0"/>
              </a:rPr>
              <a:t>ugdymo turinio projektavimui ir mokymosi veiklų realizavimui VMA? </a:t>
            </a:r>
          </a:p>
          <a:p>
            <a:pPr marL="615950" indent="-514350" algn="just">
              <a:lnSpc>
                <a:spcPct val="100000"/>
              </a:lnSpc>
              <a:buSzPts val="2000"/>
              <a:buFont typeface="+mj-lt"/>
              <a:buAutoNum type="arabicPeriod"/>
            </a:pPr>
            <a:endParaRPr lang="lt-LT" sz="2600" dirty="0">
              <a:solidFill>
                <a:schemeClr val="tx1"/>
              </a:solidFill>
              <a:latin typeface="Times New Roman" panose="02020603050405020304" pitchFamily="18" charset="0"/>
              <a:cs typeface="Times New Roman" panose="02020603050405020304" pitchFamily="18" charset="0"/>
            </a:endParaRPr>
          </a:p>
          <a:p>
            <a:pPr marL="615950" indent="-514350" algn="just">
              <a:lnSpc>
                <a:spcPct val="100000"/>
              </a:lnSpc>
              <a:buSzPts val="2000"/>
              <a:buFont typeface="+mj-lt"/>
              <a:buAutoNum type="arabicPeriod"/>
            </a:pPr>
            <a:r>
              <a:rPr lang="lt-LT" sz="2600" b="1" dirty="0">
                <a:solidFill>
                  <a:schemeClr val="tx1"/>
                </a:solidFill>
                <a:latin typeface="Times New Roman" panose="02020603050405020304" pitchFamily="18" charset="0"/>
                <a:cs typeface="Times New Roman" panose="02020603050405020304" pitchFamily="18" charset="0"/>
              </a:rPr>
              <a:t>Kokį poveikį</a:t>
            </a:r>
            <a:r>
              <a:rPr lang="lt-LT" sz="2600" dirty="0">
                <a:solidFill>
                  <a:schemeClr val="tx1"/>
                </a:solidFill>
                <a:latin typeface="Times New Roman" panose="02020603050405020304" pitchFamily="18" charset="0"/>
                <a:cs typeface="Times New Roman" panose="02020603050405020304" pitchFamily="18" charset="0"/>
              </a:rPr>
              <a:t> ugdomosios sąveikos ir probleminio mokymosi strategijos dermė VMA turi mokinių </a:t>
            </a:r>
            <a:r>
              <a:rPr lang="lt-LT" sz="2600" b="1" dirty="0">
                <a:solidFill>
                  <a:schemeClr val="tx1"/>
                </a:solidFill>
                <a:latin typeface="Times New Roman" panose="02020603050405020304" pitchFamily="18" charset="0"/>
                <a:cs typeface="Times New Roman" panose="02020603050405020304" pitchFamily="18" charset="0"/>
              </a:rPr>
              <a:t>socialiniams, kognityviniams ir skaitmeniniams gebėjimams</a:t>
            </a:r>
            <a:r>
              <a:rPr lang="lt-LT" sz="2600" dirty="0">
                <a:solidFill>
                  <a:schemeClr val="tx1"/>
                </a:solidFill>
                <a:latin typeface="Times New Roman" panose="02020603050405020304" pitchFamily="18" charset="0"/>
                <a:cs typeface="Times New Roman" panose="02020603050405020304" pitchFamily="18" charset="0"/>
              </a:rPr>
              <a:t>?</a:t>
            </a:r>
          </a:p>
        </p:txBody>
      </p:sp>
      <p:pic>
        <p:nvPicPr>
          <p:cNvPr id="5" name="Google Shape;253;g2e2c01276ed_0_10">
            <a:extLst>
              <a:ext uri="{FF2B5EF4-FFF2-40B4-BE49-F238E27FC236}">
                <a16:creationId xmlns:a16="http://schemas.microsoft.com/office/drawing/2014/main" id="{AE8C5787-78D3-1D6E-891D-769C404C7958}"/>
              </a:ext>
            </a:extLst>
          </p:cNvPr>
          <p:cNvPicPr preferRelativeResize="0"/>
          <p:nvPr/>
        </p:nvPicPr>
        <p:blipFill>
          <a:blip r:embed="rId4">
            <a:alphaModFix/>
          </a:blip>
          <a:srcRect l="16658" r="17931"/>
          <a:stretch/>
        </p:blipFill>
        <p:spPr>
          <a:xfrm>
            <a:off x="8320035" y="2045867"/>
            <a:ext cx="3871965" cy="36314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4442A31-5D23-2C19-7BEA-C48A3452890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F2AC88D-30E6-0B0F-5AF3-37A7A7BA70FB}"/>
              </a:ext>
            </a:extLst>
          </p:cNvPr>
          <p:cNvGrpSpPr/>
          <p:nvPr/>
        </p:nvGrpSpPr>
        <p:grpSpPr>
          <a:xfrm>
            <a:off x="175675" y="1478756"/>
            <a:ext cx="11840651" cy="4193309"/>
            <a:chOff x="-241090" y="353400"/>
            <a:chExt cx="8947204" cy="3517820"/>
          </a:xfrm>
        </p:grpSpPr>
        <p:sp>
          <p:nvSpPr>
            <p:cNvPr id="5" name="Rectangle 4">
              <a:extLst>
                <a:ext uri="{FF2B5EF4-FFF2-40B4-BE49-F238E27FC236}">
                  <a16:creationId xmlns:a16="http://schemas.microsoft.com/office/drawing/2014/main" id="{2FF1DF16-A6C0-7FF8-9BE4-020370598F69}"/>
                </a:ext>
              </a:extLst>
            </p:cNvPr>
            <p:cNvSpPr/>
            <p:nvPr/>
          </p:nvSpPr>
          <p:spPr>
            <a:xfrm>
              <a:off x="-241090" y="353400"/>
              <a:ext cx="8947204" cy="766500"/>
            </a:xfrm>
            <a:prstGeom prst="rect">
              <a:avLst/>
            </a:prstGeom>
            <a:solidFill>
              <a:schemeClr val="bg1">
                <a:lumMod val="95000"/>
              </a:schemeClr>
            </a:solidFill>
            <a:ln w="9525" cap="flat" cmpd="sng">
              <a:solidFill>
                <a:schemeClr val="bg1"/>
              </a:solidFill>
              <a:prstDash val="solid"/>
              <a:round/>
              <a:headEnd type="none" w="sm" len="sm"/>
              <a:tailEnd type="none" w="sm" len="sm"/>
            </a:ln>
          </p:spPr>
          <p:txBody>
            <a:bodyPr spcFirstLastPara="1" wrap="square" lIns="48000" tIns="48000" rIns="48000" bIns="48000" anchor="ctr" anchorCtr="0">
              <a:noAutofit/>
            </a:bodyPr>
            <a:lstStyle/>
            <a:p>
              <a:pPr marR="5927" algn="ctr">
                <a:lnSpc>
                  <a:spcPct val="150000"/>
                </a:lnSpc>
              </a:pPr>
              <a:r>
                <a:rPr lang="lt-LT" sz="2400" dirty="0">
                  <a:latin typeface="Times New Roman" panose="02020603050405020304" pitchFamily="18" charset="0"/>
                  <a:ea typeface="Times New Roman" panose="02020603050405020304" pitchFamily="18" charset="0"/>
                </a:rPr>
                <a:t>Nuoseklus aiškinamasis mišrios prieigos dizainas pagal </a:t>
              </a:r>
              <a:r>
                <a:rPr lang="lt-LT" sz="2400" dirty="0" err="1">
                  <a:latin typeface="Times New Roman" panose="02020603050405020304" pitchFamily="18" charset="0"/>
                  <a:ea typeface="Times New Roman" panose="02020603050405020304" pitchFamily="18" charset="0"/>
                </a:rPr>
                <a:t>Fetters</a:t>
              </a:r>
              <a:r>
                <a:rPr lang="lt-LT" sz="2400" dirty="0">
                  <a:latin typeface="Times New Roman" panose="02020603050405020304" pitchFamily="18" charset="0"/>
                  <a:ea typeface="Times New Roman" panose="02020603050405020304" pitchFamily="18" charset="0"/>
                </a:rPr>
                <a:t>, </a:t>
              </a:r>
              <a:r>
                <a:rPr lang="lt-LT" sz="2400" dirty="0" err="1">
                  <a:latin typeface="Times New Roman" panose="02020603050405020304" pitchFamily="18" charset="0"/>
                  <a:ea typeface="Times New Roman" panose="02020603050405020304" pitchFamily="18" charset="0"/>
                </a:rPr>
                <a:t>Curry</a:t>
              </a:r>
              <a:r>
                <a:rPr lang="lt-LT" sz="2400" dirty="0">
                  <a:latin typeface="Times New Roman" panose="02020603050405020304" pitchFamily="18" charset="0"/>
                  <a:ea typeface="Times New Roman" panose="02020603050405020304" pitchFamily="18" charset="0"/>
                </a:rPr>
                <a:t> ir </a:t>
              </a:r>
              <a:r>
                <a:rPr lang="lt-LT" sz="2400" dirty="0" err="1">
                  <a:latin typeface="Times New Roman" panose="02020603050405020304" pitchFamily="18" charset="0"/>
                  <a:ea typeface="Times New Roman" panose="02020603050405020304" pitchFamily="18" charset="0"/>
                </a:rPr>
                <a:t>Creswell</a:t>
              </a:r>
              <a:r>
                <a:rPr lang="lt-LT" sz="2400" dirty="0">
                  <a:latin typeface="Times New Roman" panose="02020603050405020304" pitchFamily="18" charset="0"/>
                  <a:ea typeface="Times New Roman" panose="02020603050405020304" pitchFamily="18" charset="0"/>
                </a:rPr>
                <a:t> (2013).</a:t>
              </a:r>
              <a:endParaRPr lang="en-US" sz="2133" dirty="0">
                <a:latin typeface="Arial" panose="020B0604020202020204" pitchFamily="34" charset="0"/>
                <a:ea typeface="Arial" panose="020B0604020202020204" pitchFamily="34" charset="0"/>
              </a:endParaRPr>
            </a:p>
          </p:txBody>
        </p:sp>
        <p:sp>
          <p:nvSpPr>
            <p:cNvPr id="6" name="Rectangle 5">
              <a:extLst>
                <a:ext uri="{FF2B5EF4-FFF2-40B4-BE49-F238E27FC236}">
                  <a16:creationId xmlns:a16="http://schemas.microsoft.com/office/drawing/2014/main" id="{913CF36B-514B-C82E-2DD6-671A95CFCC52}"/>
                </a:ext>
              </a:extLst>
            </p:cNvPr>
            <p:cNvSpPr/>
            <p:nvPr/>
          </p:nvSpPr>
          <p:spPr>
            <a:xfrm>
              <a:off x="3435562" y="3456704"/>
              <a:ext cx="2007600" cy="414516"/>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marR="5927" algn="ctr">
                <a:lnSpc>
                  <a:spcPct val="150000"/>
                </a:lnSpc>
              </a:pPr>
              <a:r>
                <a:rPr lang="lt-LT" sz="1867">
                  <a:latin typeface="Times New Roman" panose="02020603050405020304" pitchFamily="18" charset="0"/>
                  <a:ea typeface="Times New Roman" panose="02020603050405020304" pitchFamily="18" charset="0"/>
                </a:rPr>
                <a:t>Intervencijos poreikis</a:t>
              </a:r>
              <a:endParaRPr lang="en-US" sz="2400">
                <a:latin typeface="Arial" panose="020B0604020202020204" pitchFamily="34" charset="0"/>
                <a:ea typeface="Arial" panose="020B0604020202020204" pitchFamily="34" charset="0"/>
              </a:endParaRPr>
            </a:p>
          </p:txBody>
        </p:sp>
        <p:sp>
          <p:nvSpPr>
            <p:cNvPr id="7" name="Rectangle 6">
              <a:extLst>
                <a:ext uri="{FF2B5EF4-FFF2-40B4-BE49-F238E27FC236}">
                  <a16:creationId xmlns:a16="http://schemas.microsoft.com/office/drawing/2014/main" id="{F9210C11-F026-DCEC-2800-E50BEF671A65}"/>
                </a:ext>
              </a:extLst>
            </p:cNvPr>
            <p:cNvSpPr/>
            <p:nvPr/>
          </p:nvSpPr>
          <p:spPr>
            <a:xfrm>
              <a:off x="3435626" y="1299363"/>
              <a:ext cx="2007600" cy="766501"/>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marR="5927" algn="ctr"/>
              <a:r>
                <a:rPr lang="lt-LT" sz="2400" dirty="0">
                  <a:latin typeface="Times New Roman" panose="02020603050405020304" pitchFamily="18" charset="0"/>
                  <a:ea typeface="Times New Roman" panose="02020603050405020304" pitchFamily="18" charset="0"/>
                </a:rPr>
                <a:t>Kokybiniai duomenys</a:t>
              </a:r>
              <a:endParaRPr lang="en-US" sz="2400" dirty="0">
                <a:latin typeface="Arial" panose="020B0604020202020204" pitchFamily="34" charset="0"/>
                <a:ea typeface="Arial" panose="020B0604020202020204" pitchFamily="34" charset="0"/>
              </a:endParaRPr>
            </a:p>
          </p:txBody>
        </p:sp>
        <p:sp>
          <p:nvSpPr>
            <p:cNvPr id="8" name="Rectangle 7">
              <a:extLst>
                <a:ext uri="{FF2B5EF4-FFF2-40B4-BE49-F238E27FC236}">
                  <a16:creationId xmlns:a16="http://schemas.microsoft.com/office/drawing/2014/main" id="{FE26C272-996E-8B92-43B6-3214D533B7F6}"/>
                </a:ext>
              </a:extLst>
            </p:cNvPr>
            <p:cNvSpPr/>
            <p:nvPr/>
          </p:nvSpPr>
          <p:spPr>
            <a:xfrm>
              <a:off x="3435562" y="2472505"/>
              <a:ext cx="2007600" cy="376944"/>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marR="5927" algn="ctr">
                <a:lnSpc>
                  <a:spcPct val="150000"/>
                </a:lnSpc>
              </a:pPr>
              <a:r>
                <a:rPr lang="lt-LT" sz="1867">
                  <a:latin typeface="Times New Roman" panose="02020603050405020304" pitchFamily="18" charset="0"/>
                  <a:ea typeface="Times New Roman" panose="02020603050405020304" pitchFamily="18" charset="0"/>
                </a:rPr>
                <a:t>Tyrimo strategija</a:t>
              </a:r>
              <a:endParaRPr lang="en-US" sz="2400">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id="{8B1F697B-1779-4458-D2BC-5A9506A77B3E}"/>
                </a:ext>
              </a:extLst>
            </p:cNvPr>
            <p:cNvSpPr/>
            <p:nvPr/>
          </p:nvSpPr>
          <p:spPr>
            <a:xfrm>
              <a:off x="3435625" y="3009350"/>
              <a:ext cx="2007600" cy="327300"/>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marR="5927" algn="ctr">
                <a:lnSpc>
                  <a:spcPct val="150000"/>
                </a:lnSpc>
              </a:pPr>
              <a:r>
                <a:rPr lang="lt-LT" sz="1867">
                  <a:latin typeface="Times New Roman" panose="02020603050405020304" pitchFamily="18" charset="0"/>
                  <a:ea typeface="Times New Roman" panose="02020603050405020304" pitchFamily="18" charset="0"/>
                </a:rPr>
                <a:t>Duomenų rinkimas</a:t>
              </a:r>
              <a:endParaRPr lang="en-US" sz="2400">
                <a:latin typeface="Arial" panose="020B0604020202020204" pitchFamily="34" charset="0"/>
                <a:ea typeface="Arial" panose="020B0604020202020204" pitchFamily="34" charset="0"/>
              </a:endParaRPr>
            </a:p>
          </p:txBody>
        </p:sp>
        <p:sp>
          <p:nvSpPr>
            <p:cNvPr id="10" name="Rectangle 9">
              <a:extLst>
                <a:ext uri="{FF2B5EF4-FFF2-40B4-BE49-F238E27FC236}">
                  <a16:creationId xmlns:a16="http://schemas.microsoft.com/office/drawing/2014/main" id="{C7A65BAB-57BD-0238-4246-7F075A3615B8}"/>
                </a:ext>
              </a:extLst>
            </p:cNvPr>
            <p:cNvSpPr/>
            <p:nvPr/>
          </p:nvSpPr>
          <p:spPr>
            <a:xfrm>
              <a:off x="246850" y="1299374"/>
              <a:ext cx="2091899" cy="766501"/>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marR="5927" algn="ctr"/>
              <a:r>
                <a:rPr lang="lt-LT" sz="2400" dirty="0">
                  <a:latin typeface="Times New Roman" panose="02020603050405020304" pitchFamily="18" charset="0"/>
                  <a:ea typeface="Times New Roman" panose="02020603050405020304" pitchFamily="18" charset="0"/>
                </a:rPr>
                <a:t>Kiekybiniai duomenys</a:t>
              </a:r>
              <a:endParaRPr lang="en-US" sz="2400" dirty="0">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id="{F744636B-B0F6-5B19-7FCC-43744D780ED1}"/>
                </a:ext>
              </a:extLst>
            </p:cNvPr>
            <p:cNvSpPr/>
            <p:nvPr/>
          </p:nvSpPr>
          <p:spPr>
            <a:xfrm>
              <a:off x="246842" y="2213467"/>
              <a:ext cx="2449293" cy="988133"/>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marR="5927" algn="ctr">
                <a:lnSpc>
                  <a:spcPct val="114000"/>
                </a:lnSpc>
              </a:pPr>
              <a:r>
                <a:rPr lang="lt-LT" sz="1867" dirty="0">
                  <a:latin typeface="Times New Roman" panose="02020603050405020304" pitchFamily="18" charset="0"/>
                  <a:ea typeface="Times New Roman" panose="02020603050405020304" pitchFamily="18" charset="0"/>
                </a:rPr>
                <a:t>Kognityvinių, socialinių ir skaitmeninių gebėjimų įvertinimas </a:t>
              </a:r>
              <a:endParaRPr lang="en-US" sz="2400" dirty="0">
                <a:latin typeface="Arial" panose="020B0604020202020204" pitchFamily="34" charset="0"/>
                <a:ea typeface="Arial" panose="020B0604020202020204" pitchFamily="34" charset="0"/>
              </a:endParaRPr>
            </a:p>
          </p:txBody>
        </p:sp>
        <p:sp>
          <p:nvSpPr>
            <p:cNvPr id="12" name="Text Box 591550731">
              <a:extLst>
                <a:ext uri="{FF2B5EF4-FFF2-40B4-BE49-F238E27FC236}">
                  <a16:creationId xmlns:a16="http://schemas.microsoft.com/office/drawing/2014/main" id="{1CBD9293-6FD4-527F-AC44-D8A232AC4007}"/>
                </a:ext>
              </a:extLst>
            </p:cNvPr>
            <p:cNvSpPr txBox="1"/>
            <p:nvPr/>
          </p:nvSpPr>
          <p:spPr>
            <a:xfrm>
              <a:off x="6438658" y="2442049"/>
              <a:ext cx="2092745" cy="408041"/>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t" anchorCtr="0">
              <a:noAutofit/>
            </a:bodyPr>
            <a:lstStyle/>
            <a:p>
              <a:pPr algn="ctr">
                <a:lnSpc>
                  <a:spcPct val="115000"/>
                </a:lnSpc>
              </a:pPr>
              <a:r>
                <a:rPr lang="lt-LT" sz="1867">
                  <a:latin typeface="Times New Roman" panose="02020603050405020304" pitchFamily="18" charset="0"/>
                  <a:ea typeface="Times New Roman" panose="02020603050405020304" pitchFamily="18" charset="0"/>
                </a:rPr>
                <a:t>Aprašomoji analizė</a:t>
              </a:r>
              <a:endParaRPr lang="en-US" sz="2400">
                <a:latin typeface="Arial" panose="020B0604020202020204" pitchFamily="34" charset="0"/>
                <a:ea typeface="Arial" panose="020B0604020202020204" pitchFamily="34" charset="0"/>
              </a:endParaRPr>
            </a:p>
          </p:txBody>
        </p:sp>
        <p:sp>
          <p:nvSpPr>
            <p:cNvPr id="13" name="Text Box 205984296">
              <a:extLst>
                <a:ext uri="{FF2B5EF4-FFF2-40B4-BE49-F238E27FC236}">
                  <a16:creationId xmlns:a16="http://schemas.microsoft.com/office/drawing/2014/main" id="{D9437214-2B56-F0A7-BE57-81C78BBD60D5}"/>
                </a:ext>
              </a:extLst>
            </p:cNvPr>
            <p:cNvSpPr txBox="1"/>
            <p:nvPr/>
          </p:nvSpPr>
          <p:spPr>
            <a:xfrm>
              <a:off x="6438595" y="3006495"/>
              <a:ext cx="2090605" cy="408041"/>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t" anchorCtr="0">
              <a:noAutofit/>
            </a:bodyPr>
            <a:lstStyle/>
            <a:p>
              <a:pPr algn="ctr">
                <a:lnSpc>
                  <a:spcPct val="115000"/>
                </a:lnSpc>
              </a:pPr>
              <a:r>
                <a:rPr lang="lt-LT" sz="1867">
                  <a:latin typeface="Times New Roman" panose="02020603050405020304" pitchFamily="18" charset="0"/>
                  <a:ea typeface="Times New Roman" panose="02020603050405020304" pitchFamily="18" charset="0"/>
                </a:rPr>
                <a:t>Lyginamoji analizė</a:t>
              </a:r>
              <a:endParaRPr lang="en-US" sz="2400">
                <a:latin typeface="Arial" panose="020B0604020202020204" pitchFamily="34" charset="0"/>
                <a:ea typeface="Arial" panose="020B0604020202020204" pitchFamily="34" charset="0"/>
              </a:endParaRPr>
            </a:p>
          </p:txBody>
        </p:sp>
        <p:sp>
          <p:nvSpPr>
            <p:cNvPr id="14" name="Arrow: Right 13">
              <a:extLst>
                <a:ext uri="{FF2B5EF4-FFF2-40B4-BE49-F238E27FC236}">
                  <a16:creationId xmlns:a16="http://schemas.microsoft.com/office/drawing/2014/main" id="{29522F0A-FB2E-9EE3-3D3D-6BF86FD381CD}"/>
                </a:ext>
              </a:extLst>
            </p:cNvPr>
            <p:cNvSpPr/>
            <p:nvPr/>
          </p:nvSpPr>
          <p:spPr>
            <a:xfrm>
              <a:off x="2497300" y="1522800"/>
              <a:ext cx="734100" cy="415500"/>
            </a:xfrm>
            <a:prstGeom prst="rightArrow">
              <a:avLst>
                <a:gd name="adj1" fmla="val 50000"/>
                <a:gd name="adj2" fmla="val 50000"/>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sz="2400">
                  <a:latin typeface="Arial" panose="020B0604020202020204" pitchFamily="34" charset="0"/>
                  <a:ea typeface="Arial" panose="020B0604020202020204" pitchFamily="34" charset="0"/>
                </a:rPr>
                <a:t> </a:t>
              </a:r>
              <a:endParaRPr lang="en-US" sz="2400">
                <a:latin typeface="Arial" panose="020B0604020202020204" pitchFamily="34" charset="0"/>
                <a:ea typeface="Arial" panose="020B0604020202020204" pitchFamily="34" charset="0"/>
              </a:endParaRPr>
            </a:p>
          </p:txBody>
        </p:sp>
        <p:sp>
          <p:nvSpPr>
            <p:cNvPr id="15" name="Arrow: Right 14">
              <a:extLst>
                <a:ext uri="{FF2B5EF4-FFF2-40B4-BE49-F238E27FC236}">
                  <a16:creationId xmlns:a16="http://schemas.microsoft.com/office/drawing/2014/main" id="{52FC947A-3F56-1050-BD75-E7F00AFE4C65}"/>
                </a:ext>
              </a:extLst>
            </p:cNvPr>
            <p:cNvSpPr/>
            <p:nvPr/>
          </p:nvSpPr>
          <p:spPr>
            <a:xfrm>
              <a:off x="5574875" y="1474875"/>
              <a:ext cx="734100" cy="415500"/>
            </a:xfrm>
            <a:prstGeom prst="rightArrow">
              <a:avLst>
                <a:gd name="adj1" fmla="val 50000"/>
                <a:gd name="adj2" fmla="val 50000"/>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sz="2400">
                  <a:latin typeface="Arial" panose="020B0604020202020204" pitchFamily="34" charset="0"/>
                  <a:ea typeface="Arial" panose="020B0604020202020204" pitchFamily="34" charset="0"/>
                </a:rPr>
                <a:t> </a:t>
              </a:r>
              <a:endParaRPr lang="en-US" sz="2400">
                <a:latin typeface="Arial" panose="020B0604020202020204" pitchFamily="34" charset="0"/>
                <a:ea typeface="Arial" panose="020B0604020202020204" pitchFamily="34" charset="0"/>
              </a:endParaRPr>
            </a:p>
          </p:txBody>
        </p:sp>
        <p:sp>
          <p:nvSpPr>
            <p:cNvPr id="16" name="Rectangle 15">
              <a:extLst>
                <a:ext uri="{FF2B5EF4-FFF2-40B4-BE49-F238E27FC236}">
                  <a16:creationId xmlns:a16="http://schemas.microsoft.com/office/drawing/2014/main" id="{738CD7BB-33F8-0725-41EF-0B3779A44535}"/>
                </a:ext>
              </a:extLst>
            </p:cNvPr>
            <p:cNvSpPr/>
            <p:nvPr/>
          </p:nvSpPr>
          <p:spPr>
            <a:xfrm>
              <a:off x="6440650" y="1299375"/>
              <a:ext cx="2091900" cy="766500"/>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algn="ctr">
                <a:lnSpc>
                  <a:spcPct val="115000"/>
                </a:lnSpc>
              </a:pPr>
              <a:r>
                <a:rPr lang="lt-LT" sz="2400">
                  <a:latin typeface="Times New Roman" panose="02020603050405020304" pitchFamily="18" charset="0"/>
                  <a:ea typeface="Times New Roman" panose="02020603050405020304" pitchFamily="18" charset="0"/>
                </a:rPr>
                <a:t>Duomenų pateikimas ir interpretavimas</a:t>
              </a:r>
              <a:endParaRPr lang="en-US" sz="2400">
                <a:latin typeface="Arial" panose="020B0604020202020204" pitchFamily="34" charset="0"/>
                <a:ea typeface="Arial" panose="020B0604020202020204" pitchFamily="34" charset="0"/>
              </a:endParaRPr>
            </a:p>
          </p:txBody>
        </p:sp>
        <p:cxnSp>
          <p:nvCxnSpPr>
            <p:cNvPr id="17" name="Connector: Elbow 16">
              <a:extLst>
                <a:ext uri="{FF2B5EF4-FFF2-40B4-BE49-F238E27FC236}">
                  <a16:creationId xmlns:a16="http://schemas.microsoft.com/office/drawing/2014/main" id="{7B9108F5-5F29-F052-DEF6-CC6C5303F803}"/>
                </a:ext>
              </a:extLst>
            </p:cNvPr>
            <p:cNvCxnSpPr>
              <a:stCxn id="7" idx="2"/>
              <a:endCxn id="8" idx="1"/>
            </p:cNvCxnSpPr>
            <p:nvPr/>
          </p:nvCxnSpPr>
          <p:spPr>
            <a:xfrm rot="5400000">
              <a:off x="3639938" y="1861487"/>
              <a:ext cx="595113" cy="1003864"/>
            </a:xfrm>
            <a:prstGeom prst="bentConnector4">
              <a:avLst>
                <a:gd name="adj1" fmla="val 34165"/>
                <a:gd name="adj2" fmla="val 132918"/>
              </a:avLst>
            </a:prstGeom>
            <a:noFill/>
            <a:ln w="9525" cap="flat" cmpd="sng">
              <a:solidFill>
                <a:srgbClr val="000000"/>
              </a:solidFill>
              <a:prstDash val="solid"/>
              <a:round/>
              <a:headEnd type="triangle" w="med" len="med"/>
              <a:tailEnd type="none" w="med" len="med"/>
            </a:ln>
          </p:spPr>
        </p:cxnSp>
        <p:cxnSp>
          <p:nvCxnSpPr>
            <p:cNvPr id="18" name="Connector: Elbow 17">
              <a:extLst>
                <a:ext uri="{FF2B5EF4-FFF2-40B4-BE49-F238E27FC236}">
                  <a16:creationId xmlns:a16="http://schemas.microsoft.com/office/drawing/2014/main" id="{08303B85-8404-00F5-16B0-86AE7AD4275F}"/>
                </a:ext>
              </a:extLst>
            </p:cNvPr>
            <p:cNvCxnSpPr>
              <a:stCxn id="7" idx="2"/>
              <a:endCxn id="9" idx="1"/>
            </p:cNvCxnSpPr>
            <p:nvPr/>
          </p:nvCxnSpPr>
          <p:spPr>
            <a:xfrm rot="5400000">
              <a:off x="3383887" y="2117540"/>
              <a:ext cx="1107136" cy="1003782"/>
            </a:xfrm>
            <a:prstGeom prst="bentConnector4">
              <a:avLst>
                <a:gd name="adj1" fmla="val 19060"/>
                <a:gd name="adj2" fmla="val 132920"/>
              </a:avLst>
            </a:prstGeom>
            <a:noFill/>
            <a:ln w="9525" cap="flat" cmpd="sng">
              <a:solidFill>
                <a:srgbClr val="000000"/>
              </a:solidFill>
              <a:prstDash val="solid"/>
              <a:round/>
              <a:headEnd type="none" w="med" len="med"/>
              <a:tailEnd type="none" w="med" len="med"/>
            </a:ln>
          </p:spPr>
        </p:cxnSp>
        <p:cxnSp>
          <p:nvCxnSpPr>
            <p:cNvPr id="19" name="Connector: Elbow 18">
              <a:extLst>
                <a:ext uri="{FF2B5EF4-FFF2-40B4-BE49-F238E27FC236}">
                  <a16:creationId xmlns:a16="http://schemas.microsoft.com/office/drawing/2014/main" id="{F84A1A66-1A79-A5B7-18A2-011FDC3093F8}"/>
                </a:ext>
              </a:extLst>
            </p:cNvPr>
            <p:cNvCxnSpPr>
              <a:stCxn id="7" idx="2"/>
              <a:endCxn id="6" idx="1"/>
            </p:cNvCxnSpPr>
            <p:nvPr/>
          </p:nvCxnSpPr>
          <p:spPr>
            <a:xfrm rot="5400000">
              <a:off x="3138373" y="2362990"/>
              <a:ext cx="1598099" cy="1003846"/>
            </a:xfrm>
            <a:prstGeom prst="bentConnector4">
              <a:avLst>
                <a:gd name="adj1" fmla="val 13115"/>
                <a:gd name="adj2" fmla="val 132918"/>
              </a:avLst>
            </a:prstGeom>
            <a:noFill/>
            <a:ln w="9525" cap="flat" cmpd="sng">
              <a:solidFill>
                <a:srgbClr val="000000"/>
              </a:solidFill>
              <a:prstDash val="solid"/>
              <a:round/>
              <a:headEnd type="none" w="med" len="med"/>
              <a:tailEnd type="none" w="med" len="med"/>
            </a:ln>
          </p:spPr>
        </p:cxnSp>
        <p:cxnSp>
          <p:nvCxnSpPr>
            <p:cNvPr id="20" name="Connector: Elbow 19">
              <a:extLst>
                <a:ext uri="{FF2B5EF4-FFF2-40B4-BE49-F238E27FC236}">
                  <a16:creationId xmlns:a16="http://schemas.microsoft.com/office/drawing/2014/main" id="{939B2F55-8CA9-8A80-5FB1-B7CC998F4F6C}"/>
                </a:ext>
              </a:extLst>
            </p:cNvPr>
            <p:cNvCxnSpPr>
              <a:stCxn id="16" idx="2"/>
              <a:endCxn id="12" idx="1"/>
            </p:cNvCxnSpPr>
            <p:nvPr/>
          </p:nvCxnSpPr>
          <p:spPr>
            <a:xfrm rot="5400000">
              <a:off x="6672404" y="1832011"/>
              <a:ext cx="580194" cy="1047923"/>
            </a:xfrm>
            <a:prstGeom prst="bentConnector4">
              <a:avLst>
                <a:gd name="adj1" fmla="val 32418"/>
                <a:gd name="adj2" fmla="val 131534"/>
              </a:avLst>
            </a:prstGeom>
            <a:noFill/>
            <a:ln w="9525" cap="flat" cmpd="sng">
              <a:solidFill>
                <a:srgbClr val="000000"/>
              </a:solidFill>
              <a:prstDash val="solid"/>
              <a:round/>
              <a:headEnd type="none" w="med" len="med"/>
              <a:tailEnd type="triangle" w="med" len="med"/>
            </a:ln>
          </p:spPr>
        </p:cxnSp>
        <p:cxnSp>
          <p:nvCxnSpPr>
            <p:cNvPr id="21" name="Connector: Elbow 20">
              <a:extLst>
                <a:ext uri="{FF2B5EF4-FFF2-40B4-BE49-F238E27FC236}">
                  <a16:creationId xmlns:a16="http://schemas.microsoft.com/office/drawing/2014/main" id="{FC5E01C2-256C-D14D-D3B2-AE512ECD5F9B}"/>
                </a:ext>
              </a:extLst>
            </p:cNvPr>
            <p:cNvCxnSpPr>
              <a:stCxn id="16" idx="2"/>
              <a:endCxn id="13" idx="1"/>
            </p:cNvCxnSpPr>
            <p:nvPr/>
          </p:nvCxnSpPr>
          <p:spPr>
            <a:xfrm rot="5400000">
              <a:off x="6390150" y="2114202"/>
              <a:ext cx="1144640" cy="1047986"/>
            </a:xfrm>
            <a:prstGeom prst="bentConnector4">
              <a:avLst>
                <a:gd name="adj1" fmla="val 17270"/>
                <a:gd name="adj2" fmla="val 131532"/>
              </a:avLst>
            </a:prstGeom>
            <a:noFill/>
            <a:ln w="9525" cap="flat" cmpd="sng">
              <a:solidFill>
                <a:srgbClr val="000000"/>
              </a:solidFill>
              <a:prstDash val="solid"/>
              <a:round/>
              <a:headEnd type="none" w="med" len="med"/>
              <a:tailEnd type="triangle" w="med" len="med"/>
            </a:ln>
          </p:spPr>
        </p:cxnSp>
        <p:cxnSp>
          <p:nvCxnSpPr>
            <p:cNvPr id="22" name="Connector: Elbow 21">
              <a:extLst>
                <a:ext uri="{FF2B5EF4-FFF2-40B4-BE49-F238E27FC236}">
                  <a16:creationId xmlns:a16="http://schemas.microsoft.com/office/drawing/2014/main" id="{F7242995-949C-E66D-4BCE-1BEFC0A2AA71}"/>
                </a:ext>
              </a:extLst>
            </p:cNvPr>
            <p:cNvCxnSpPr>
              <a:stCxn id="10" idx="1"/>
              <a:endCxn id="11" idx="1"/>
            </p:cNvCxnSpPr>
            <p:nvPr/>
          </p:nvCxnSpPr>
          <p:spPr>
            <a:xfrm rot="10800000" flipV="1">
              <a:off x="246842" y="1682624"/>
              <a:ext cx="9" cy="1024908"/>
            </a:xfrm>
            <a:prstGeom prst="bentConnector3">
              <a:avLst>
                <a:gd name="adj1" fmla="val 3810100000"/>
              </a:avLst>
            </a:prstGeom>
            <a:noFill/>
            <a:ln w="9525" cap="flat" cmpd="sng">
              <a:solidFill>
                <a:srgbClr val="000000"/>
              </a:solidFill>
              <a:prstDash val="solid"/>
              <a:round/>
              <a:headEnd type="triangle" w="med" len="med"/>
              <a:tailEnd type="none" w="med" len="med"/>
            </a:ln>
          </p:spPr>
        </p:cxnSp>
        <p:sp>
          <p:nvSpPr>
            <p:cNvPr id="23" name="Rectangle 22">
              <a:extLst>
                <a:ext uri="{FF2B5EF4-FFF2-40B4-BE49-F238E27FC236}">
                  <a16:creationId xmlns:a16="http://schemas.microsoft.com/office/drawing/2014/main" id="{95730757-916A-C6B8-B89B-C99BD82DA587}"/>
                </a:ext>
              </a:extLst>
            </p:cNvPr>
            <p:cNvSpPr/>
            <p:nvPr/>
          </p:nvSpPr>
          <p:spPr>
            <a:xfrm>
              <a:off x="246846" y="3457500"/>
              <a:ext cx="2449238" cy="400200"/>
            </a:xfrm>
            <a:prstGeom prst="rect">
              <a:avLst/>
            </a:prstGeom>
            <a:noFill/>
            <a:ln w="9525" cap="flat" cmpd="sng">
              <a:solidFill>
                <a:srgbClr val="000000"/>
              </a:solidFill>
              <a:prstDash val="solid"/>
              <a:round/>
              <a:headEnd type="none" w="sm" len="sm"/>
              <a:tailEnd type="none" w="sm" len="sm"/>
            </a:ln>
          </p:spPr>
          <p:txBody>
            <a:bodyPr spcFirstLastPara="1" wrap="square" lIns="48000" tIns="48000" rIns="48000" bIns="48000" anchor="ctr" anchorCtr="0">
              <a:noAutofit/>
            </a:bodyPr>
            <a:lstStyle/>
            <a:p>
              <a:pPr marR="5927" algn="ctr">
                <a:lnSpc>
                  <a:spcPct val="150000"/>
                </a:lnSpc>
              </a:pPr>
              <a:r>
                <a:rPr lang="lt-LT" sz="1867">
                  <a:latin typeface="Times New Roman" panose="02020603050405020304" pitchFamily="18" charset="0"/>
                  <a:ea typeface="Times New Roman" panose="02020603050405020304" pitchFamily="18" charset="0"/>
                </a:rPr>
                <a:t>Sisteminė literatūros analizė</a:t>
              </a:r>
              <a:endParaRPr lang="en-US" sz="2400">
                <a:latin typeface="Arial" panose="020B0604020202020204" pitchFamily="34" charset="0"/>
                <a:ea typeface="Arial" panose="020B0604020202020204" pitchFamily="34" charset="0"/>
              </a:endParaRPr>
            </a:p>
          </p:txBody>
        </p:sp>
        <p:cxnSp>
          <p:nvCxnSpPr>
            <p:cNvPr id="24" name="Straight Arrow Connector 23">
              <a:extLst>
                <a:ext uri="{FF2B5EF4-FFF2-40B4-BE49-F238E27FC236}">
                  <a16:creationId xmlns:a16="http://schemas.microsoft.com/office/drawing/2014/main" id="{E697B02A-A5AC-1E04-37DE-CEC00B3D15ED}"/>
                </a:ext>
              </a:extLst>
            </p:cNvPr>
            <p:cNvCxnSpPr>
              <a:stCxn id="23" idx="0"/>
              <a:endCxn id="11" idx="2"/>
            </p:cNvCxnSpPr>
            <p:nvPr/>
          </p:nvCxnSpPr>
          <p:spPr>
            <a:xfrm flipV="1">
              <a:off x="1471465" y="3201600"/>
              <a:ext cx="23" cy="255900"/>
            </a:xfrm>
            <a:prstGeom prst="straightConnector1">
              <a:avLst/>
            </a:prstGeom>
            <a:noFill/>
            <a:ln w="9525" cap="flat" cmpd="sng">
              <a:solidFill>
                <a:srgbClr val="000000"/>
              </a:solidFill>
              <a:prstDash val="solid"/>
              <a:round/>
              <a:headEnd type="none" w="med" len="med"/>
              <a:tailEnd type="triangle" w="med" len="med"/>
            </a:ln>
          </p:spPr>
        </p:cxnSp>
      </p:grpSp>
      <p:pic>
        <p:nvPicPr>
          <p:cNvPr id="25" name="Google Shape;113;p21">
            <a:extLst>
              <a:ext uri="{FF2B5EF4-FFF2-40B4-BE49-F238E27FC236}">
                <a16:creationId xmlns:a16="http://schemas.microsoft.com/office/drawing/2014/main" id="{A6366648-C829-3AC2-337E-7AF1E93F9487}"/>
              </a:ext>
            </a:extLst>
          </p:cNvPr>
          <p:cNvPicPr preferRelativeResize="0"/>
          <p:nvPr/>
        </p:nvPicPr>
        <p:blipFill>
          <a:blip r:embed="rId3">
            <a:alphaModFix/>
          </a:blip>
          <a:stretch>
            <a:fillRect/>
          </a:stretch>
        </p:blipFill>
        <p:spPr>
          <a:xfrm>
            <a:off x="9342001" y="250100"/>
            <a:ext cx="2619804" cy="990501"/>
          </a:xfrm>
          <a:prstGeom prst="rect">
            <a:avLst/>
          </a:prstGeom>
          <a:noFill/>
          <a:ln>
            <a:noFill/>
          </a:ln>
        </p:spPr>
      </p:pic>
    </p:spTree>
    <p:extLst>
      <p:ext uri="{BB962C8B-B14F-4D97-AF65-F5344CB8AC3E}">
        <p14:creationId xmlns:p14="http://schemas.microsoft.com/office/powerpoint/2010/main" val="176720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CD3D-5718-4ACB-BA97-B9BE9456E3E9}"/>
              </a:ext>
            </a:extLst>
          </p:cNvPr>
          <p:cNvSpPr>
            <a:spLocks noGrp="1"/>
          </p:cNvSpPr>
          <p:nvPr>
            <p:ph type="title"/>
          </p:nvPr>
        </p:nvSpPr>
        <p:spPr>
          <a:xfrm>
            <a:off x="548640" y="322031"/>
            <a:ext cx="11360800" cy="763600"/>
          </a:xfrm>
        </p:spPr>
        <p:txBody>
          <a:bodyPr>
            <a:normAutofit fontScale="90000"/>
          </a:bodyPr>
          <a:lstStyle/>
          <a:p>
            <a:r>
              <a:rPr lang="en-US" dirty="0" err="1"/>
              <a:t>Sistemin</a:t>
            </a:r>
            <a:r>
              <a:rPr lang="lt-LT" dirty="0"/>
              <a:t>ė</a:t>
            </a:r>
            <a:r>
              <a:rPr lang="en-US" dirty="0"/>
              <a:t> </a:t>
            </a:r>
            <a:r>
              <a:rPr lang="en-US" dirty="0" err="1"/>
              <a:t>literat</a:t>
            </a:r>
            <a:r>
              <a:rPr lang="lt-LT" dirty="0"/>
              <a:t>ū</a:t>
            </a:r>
            <a:r>
              <a:rPr lang="en-US" dirty="0" err="1"/>
              <a:t>ros</a:t>
            </a:r>
            <a:r>
              <a:rPr lang="en-US" dirty="0"/>
              <a:t> </a:t>
            </a:r>
            <a:r>
              <a:rPr lang="en-US" dirty="0" err="1"/>
              <a:t>analiz</a:t>
            </a:r>
            <a:r>
              <a:rPr lang="lt-LT" dirty="0"/>
              <a:t>ė (I)</a:t>
            </a:r>
            <a:endParaRPr lang="en-US" dirty="0"/>
          </a:p>
        </p:txBody>
      </p:sp>
      <p:grpSp>
        <p:nvGrpSpPr>
          <p:cNvPr id="4" name="Group 3">
            <a:extLst>
              <a:ext uri="{FF2B5EF4-FFF2-40B4-BE49-F238E27FC236}">
                <a16:creationId xmlns:a16="http://schemas.microsoft.com/office/drawing/2014/main" id="{CCAAB8B3-63E5-D5BE-AFA5-8B7C73FEF26E}"/>
              </a:ext>
            </a:extLst>
          </p:cNvPr>
          <p:cNvGrpSpPr/>
          <p:nvPr/>
        </p:nvGrpSpPr>
        <p:grpSpPr>
          <a:xfrm>
            <a:off x="1547269" y="3646726"/>
            <a:ext cx="10229129" cy="2724420"/>
            <a:chOff x="33493" y="-226672"/>
            <a:chExt cx="6778589" cy="2043340"/>
          </a:xfrm>
        </p:grpSpPr>
        <p:grpSp>
          <p:nvGrpSpPr>
            <p:cNvPr id="5" name="Group 4">
              <a:extLst>
                <a:ext uri="{FF2B5EF4-FFF2-40B4-BE49-F238E27FC236}">
                  <a16:creationId xmlns:a16="http://schemas.microsoft.com/office/drawing/2014/main" id="{91422092-D354-23CC-CD19-F0D965DBE5BF}"/>
                </a:ext>
              </a:extLst>
            </p:cNvPr>
            <p:cNvGrpSpPr/>
            <p:nvPr/>
          </p:nvGrpSpPr>
          <p:grpSpPr>
            <a:xfrm>
              <a:off x="33493" y="-226672"/>
              <a:ext cx="5764162" cy="2002132"/>
              <a:chOff x="99743" y="-236079"/>
              <a:chExt cx="5837984" cy="2037699"/>
            </a:xfrm>
          </p:grpSpPr>
          <p:pic>
            <p:nvPicPr>
              <p:cNvPr id="7" name="image257.png">
                <a:extLst>
                  <a:ext uri="{FF2B5EF4-FFF2-40B4-BE49-F238E27FC236}">
                    <a16:creationId xmlns:a16="http://schemas.microsoft.com/office/drawing/2014/main" id="{A6FDC23C-30BD-F39D-0395-7F0216ECC454}"/>
                  </a:ext>
                </a:extLst>
              </p:cNvPr>
              <p:cNvPicPr/>
              <p:nvPr/>
            </p:nvPicPr>
            <p:blipFill rotWithShape="1">
              <a:blip r:embed="rId3">
                <a:extLst>
                  <a:ext uri="{28A0092B-C50C-407E-A947-70E740481C1C}">
                    <a14:useLocalDpi xmlns:a14="http://schemas.microsoft.com/office/drawing/2010/main" val="0"/>
                  </a:ext>
                </a:extLst>
              </a:blip>
              <a:srcRect l="11601" r="5071"/>
              <a:stretch/>
            </p:blipFill>
            <p:spPr bwMode="auto">
              <a:xfrm>
                <a:off x="365485" y="-201772"/>
                <a:ext cx="5572242" cy="2003392"/>
              </a:xfrm>
              <a:prstGeom prst="rect">
                <a:avLst/>
              </a:prstGeom>
              <a:ln>
                <a:noFill/>
              </a:ln>
              <a:extLst>
                <a:ext uri="{53640926-AAD7-44D8-BBD7-CCE9431645EC}">
                  <a14:shadowObscured xmlns:a14="http://schemas.microsoft.com/office/drawing/2010/main"/>
                </a:ext>
              </a:extLst>
            </p:spPr>
          </p:pic>
          <p:sp>
            <p:nvSpPr>
              <p:cNvPr id="8" name="Text Box 2">
                <a:extLst>
                  <a:ext uri="{FF2B5EF4-FFF2-40B4-BE49-F238E27FC236}">
                    <a16:creationId xmlns:a16="http://schemas.microsoft.com/office/drawing/2014/main" id="{CD799561-C734-6552-ED01-7161120C2D52}"/>
                  </a:ext>
                </a:extLst>
              </p:cNvPr>
              <p:cNvSpPr txBox="1">
                <a:spLocks noChangeArrowheads="1"/>
              </p:cNvSpPr>
              <p:nvPr/>
            </p:nvSpPr>
            <p:spPr bwMode="auto">
              <a:xfrm>
                <a:off x="99743" y="-236079"/>
                <a:ext cx="437330" cy="1961625"/>
              </a:xfrm>
              <a:prstGeom prst="rect">
                <a:avLst/>
              </a:prstGeom>
              <a:noFill/>
              <a:ln w="9525">
                <a:noFill/>
                <a:miter lim="800000"/>
                <a:headEnd/>
                <a:tailEnd/>
              </a:ln>
            </p:spPr>
            <p:txBody>
              <a:bodyPr rot="0" vert="horz" wrap="square" lIns="121920" tIns="60960" rIns="121920" bIns="60960" anchor="t" anchorCtr="0">
                <a:noAutofit/>
              </a:bodyPr>
              <a:lstStyle/>
              <a:p>
                <a:pPr>
                  <a:lnSpc>
                    <a:spcPct val="115000"/>
                  </a:lnSpc>
                </a:pPr>
                <a:r>
                  <a:rPr lang="en-US" sz="1067" dirty="0">
                    <a:latin typeface="Times New Roman" panose="02020603050405020304" pitchFamily="18" charset="0"/>
                    <a:ea typeface="Arial" panose="020B0604020202020204" pitchFamily="34" charset="0"/>
                  </a:rPr>
                  <a:t>2010</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2011</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2012</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2013</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2014</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2015</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2016</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2017</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2018</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2019</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2020</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2021</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2022</a:t>
                </a:r>
                <a:endParaRPr lang="en-US" sz="1467" dirty="0">
                  <a:latin typeface="Arial" panose="020B0604020202020204" pitchFamily="34" charset="0"/>
                  <a:ea typeface="Arial" panose="020B0604020202020204" pitchFamily="34" charset="0"/>
                </a:endParaRPr>
              </a:p>
              <a:p>
                <a:pPr>
                  <a:lnSpc>
                    <a:spcPct val="115000"/>
                  </a:lnSpc>
                </a:pPr>
                <a:r>
                  <a:rPr lang="en-US" sz="1067" dirty="0">
                    <a:latin typeface="Times New Roman" panose="02020603050405020304" pitchFamily="18" charset="0"/>
                    <a:ea typeface="Arial" panose="020B0604020202020204" pitchFamily="34" charset="0"/>
                  </a:rPr>
                  <a:t>2023</a:t>
                </a:r>
                <a:endParaRPr lang="en-US" sz="1467" dirty="0">
                  <a:latin typeface="Arial" panose="020B0604020202020204" pitchFamily="34" charset="0"/>
                  <a:ea typeface="Arial" panose="020B0604020202020204" pitchFamily="34" charset="0"/>
                </a:endParaRPr>
              </a:p>
            </p:txBody>
          </p:sp>
        </p:grpSp>
        <p:sp>
          <p:nvSpPr>
            <p:cNvPr id="6" name="Text Box 2">
              <a:extLst>
                <a:ext uri="{FF2B5EF4-FFF2-40B4-BE49-F238E27FC236}">
                  <a16:creationId xmlns:a16="http://schemas.microsoft.com/office/drawing/2014/main" id="{0B710E37-FC67-F9F8-4AE3-1E3F5D246B3D}"/>
                </a:ext>
              </a:extLst>
            </p:cNvPr>
            <p:cNvSpPr txBox="1">
              <a:spLocks noChangeArrowheads="1"/>
            </p:cNvSpPr>
            <p:nvPr/>
          </p:nvSpPr>
          <p:spPr bwMode="auto">
            <a:xfrm>
              <a:off x="654909" y="1508058"/>
              <a:ext cx="6157173" cy="308610"/>
            </a:xfrm>
            <a:prstGeom prst="rect">
              <a:avLst/>
            </a:prstGeom>
            <a:solidFill>
              <a:srgbClr val="FFFFFF"/>
            </a:solidFill>
            <a:ln w="9525">
              <a:noFill/>
              <a:miter lim="800000"/>
              <a:headEnd/>
              <a:tailEnd/>
            </a:ln>
          </p:spPr>
          <p:txBody>
            <a:bodyPr rot="0" vert="horz" wrap="square" lIns="121920" tIns="60960" rIns="121920" bIns="60960" anchor="t" anchorCtr="0">
              <a:noAutofit/>
            </a:bodyPr>
            <a:lstStyle/>
            <a:p>
              <a:pPr>
                <a:lnSpc>
                  <a:spcPct val="115000"/>
                </a:lnSpc>
              </a:pPr>
              <a:r>
                <a:rPr lang="lt-LT" sz="1200" dirty="0">
                  <a:latin typeface="Times New Roman" panose="02020603050405020304" pitchFamily="18" charset="0"/>
                  <a:ea typeface="Arial" panose="020B0604020202020204" pitchFamily="34" charset="0"/>
                </a:rPr>
                <a:t>Mokinys-mokinys	               Mokinys-mokymosi turinys                     Mokytojas-mokytojas	            Mokytojas-mokinys</a:t>
              </a:r>
              <a:endParaRPr lang="en-US" sz="1467" dirty="0">
                <a:latin typeface="Arial" panose="020B0604020202020204" pitchFamily="34" charset="0"/>
                <a:ea typeface="Arial" panose="020B0604020202020204" pitchFamily="34" charset="0"/>
              </a:endParaRPr>
            </a:p>
          </p:txBody>
        </p:sp>
      </p:grpSp>
      <p:sp>
        <p:nvSpPr>
          <p:cNvPr id="10" name="TextBox 9">
            <a:extLst>
              <a:ext uri="{FF2B5EF4-FFF2-40B4-BE49-F238E27FC236}">
                <a16:creationId xmlns:a16="http://schemas.microsoft.com/office/drawing/2014/main" id="{095FCD80-1042-B26F-D736-A4662C768A99}"/>
              </a:ext>
            </a:extLst>
          </p:cNvPr>
          <p:cNvSpPr txBox="1"/>
          <p:nvPr/>
        </p:nvSpPr>
        <p:spPr>
          <a:xfrm>
            <a:off x="3194472" y="6426086"/>
            <a:ext cx="6746240" cy="379656"/>
          </a:xfrm>
          <a:prstGeom prst="rect">
            <a:avLst/>
          </a:prstGeom>
          <a:noFill/>
        </p:spPr>
        <p:txBody>
          <a:bodyPr wrap="square">
            <a:spAutoFit/>
          </a:bodyPr>
          <a:lstStyle/>
          <a:p>
            <a:r>
              <a:rPr lang="lt-LT" sz="1867" i="1" dirty="0">
                <a:latin typeface="Times New Roman" panose="02020603050405020304" pitchFamily="18" charset="0"/>
                <a:ea typeface="Times New Roman" panose="02020603050405020304" pitchFamily="18" charset="0"/>
              </a:rPr>
              <a:t>Ugdomosios sąveikos tyrinėjimai 2010–2023 metų laikotarpiu</a:t>
            </a:r>
            <a:endParaRPr lang="en-US" sz="1867" dirty="0"/>
          </a:p>
        </p:txBody>
      </p:sp>
      <p:sp>
        <p:nvSpPr>
          <p:cNvPr id="14" name="TextBox 13">
            <a:extLst>
              <a:ext uri="{FF2B5EF4-FFF2-40B4-BE49-F238E27FC236}">
                <a16:creationId xmlns:a16="http://schemas.microsoft.com/office/drawing/2014/main" id="{64DFF63B-8387-9D73-AB80-DAD8BD5CA514}"/>
              </a:ext>
            </a:extLst>
          </p:cNvPr>
          <p:cNvSpPr txBox="1"/>
          <p:nvPr/>
        </p:nvSpPr>
        <p:spPr>
          <a:xfrm>
            <a:off x="415601" y="1114231"/>
            <a:ext cx="11360799" cy="2308324"/>
          </a:xfrm>
          <a:prstGeom prst="rect">
            <a:avLst/>
          </a:prstGeom>
          <a:noFill/>
        </p:spPr>
        <p:txBody>
          <a:bodyPr wrap="square">
            <a:spAutoFit/>
          </a:bodyPr>
          <a:lstStyle/>
          <a:p>
            <a:pPr marL="380990" indent="-380990" algn="just">
              <a:buFont typeface="Arial" panose="020B0604020202020204" pitchFamily="34" charset="0"/>
              <a:buChar char="•"/>
            </a:pPr>
            <a:r>
              <a:rPr lang="lt-LT" sz="2400" dirty="0">
                <a:latin typeface="Times New Roman" panose="02020603050405020304" pitchFamily="18" charset="0"/>
              </a:rPr>
              <a:t>A</a:t>
            </a:r>
            <a:r>
              <a:rPr lang="en-US" sz="2400" dirty="0" err="1">
                <a:latin typeface="Times New Roman" panose="02020603050405020304" pitchFamily="18" charset="0"/>
              </a:rPr>
              <a:t>tlikta</a:t>
            </a:r>
            <a:r>
              <a:rPr lang="en-US" sz="2400" dirty="0">
                <a:latin typeface="Times New Roman" panose="02020603050405020304" pitchFamily="18" charset="0"/>
              </a:rPr>
              <a:t> </a:t>
            </a:r>
            <a:r>
              <a:rPr lang="lt-LT" sz="2400" dirty="0">
                <a:latin typeface="Times New Roman" panose="02020603050405020304" pitchFamily="18" charset="0"/>
              </a:rPr>
              <a:t>sisteminė literatūros analizė atskleidė, kad 2010–2015 metais </a:t>
            </a:r>
            <a:r>
              <a:rPr lang="lt-LT" sz="2400" b="1" dirty="0">
                <a:latin typeface="Times New Roman" panose="02020603050405020304" pitchFamily="18" charset="0"/>
              </a:rPr>
              <a:t>ugdomosios sąveikos tyrinėjimams VMA nebuvo skiriama pakankamai dėmesio</a:t>
            </a:r>
            <a:r>
              <a:rPr lang="lt-LT" sz="2400" dirty="0">
                <a:latin typeface="Times New Roman" panose="02020603050405020304" pitchFamily="18" charset="0"/>
              </a:rPr>
              <a:t>.</a:t>
            </a:r>
            <a:endParaRPr lang="en-US" sz="2400" dirty="0">
              <a:latin typeface="Times New Roman" panose="02020603050405020304" pitchFamily="18" charset="0"/>
            </a:endParaRPr>
          </a:p>
          <a:p>
            <a:pPr marL="380990" indent="-380990" algn="just">
              <a:buFont typeface="Arial" panose="020B0604020202020204" pitchFamily="34" charset="0"/>
              <a:buChar char="•"/>
            </a:pPr>
            <a:r>
              <a:rPr lang="lt-LT" sz="2400" dirty="0">
                <a:latin typeface="Times New Roman" panose="02020603050405020304" pitchFamily="18" charset="0"/>
                <a:ea typeface="Times New Roman" panose="02020603050405020304" pitchFamily="18" charset="0"/>
              </a:rPr>
              <a:t>2016</a:t>
            </a:r>
            <a:r>
              <a:rPr lang="lt-LT" sz="2400" i="1" dirty="0">
                <a:latin typeface="Times New Roman" panose="02020603050405020304" pitchFamily="18" charset="0"/>
                <a:ea typeface="Times New Roman" panose="02020603050405020304" pitchFamily="18" charset="0"/>
              </a:rPr>
              <a:t>–</a:t>
            </a:r>
            <a:r>
              <a:rPr lang="lt-LT" sz="2400" dirty="0">
                <a:latin typeface="Times New Roman" panose="02020603050405020304" pitchFamily="18" charset="0"/>
                <a:ea typeface="Times New Roman" panose="02020603050405020304" pitchFamily="18" charset="0"/>
              </a:rPr>
              <a:t>2020 metais </a:t>
            </a:r>
            <a:r>
              <a:rPr lang="lt-LT" sz="2400" b="1" dirty="0">
                <a:latin typeface="Times New Roman" panose="02020603050405020304" pitchFamily="18" charset="0"/>
                <a:ea typeface="Times New Roman" panose="02020603050405020304" pitchFamily="18" charset="0"/>
              </a:rPr>
              <a:t>dėmesys ugdomajai sąveikai </a:t>
            </a:r>
            <a:r>
              <a:rPr lang="lt-LT" sz="2400" dirty="0">
                <a:latin typeface="Times New Roman" panose="02020603050405020304" pitchFamily="18" charset="0"/>
                <a:ea typeface="Times New Roman" panose="02020603050405020304" pitchFamily="18" charset="0"/>
              </a:rPr>
              <a:t>virtualiose mokymosi aplinkose taip pat </a:t>
            </a:r>
            <a:r>
              <a:rPr lang="lt-LT" sz="2400" b="1" dirty="0">
                <a:latin typeface="Times New Roman" panose="02020603050405020304" pitchFamily="18" charset="0"/>
                <a:ea typeface="Times New Roman" panose="02020603050405020304" pitchFamily="18" charset="0"/>
              </a:rPr>
              <a:t>išliko minimalus</a:t>
            </a:r>
            <a:r>
              <a:rPr lang="lt-LT" sz="2400" dirty="0">
                <a:latin typeface="Times New Roman" panose="02020603050405020304" pitchFamily="18" charset="0"/>
                <a:ea typeface="Times New Roman" panose="02020603050405020304" pitchFamily="18" charset="0"/>
              </a:rPr>
              <a:t>. </a:t>
            </a:r>
          </a:p>
          <a:p>
            <a:pPr marL="380990" indent="-380990" algn="just">
              <a:buFont typeface="Arial" panose="020B0604020202020204" pitchFamily="34" charset="0"/>
              <a:buChar char="•"/>
            </a:pPr>
            <a:r>
              <a:rPr lang="lt-LT" sz="2400" dirty="0">
                <a:latin typeface="Times New Roman" panose="02020603050405020304" pitchFamily="18" charset="0"/>
                <a:ea typeface="Times New Roman" panose="02020603050405020304" pitchFamily="18" charset="0"/>
              </a:rPr>
              <a:t>Ir tik 2021</a:t>
            </a:r>
            <a:r>
              <a:rPr lang="lt-LT" sz="2400" i="1" dirty="0">
                <a:latin typeface="Times New Roman" panose="02020603050405020304" pitchFamily="18" charset="0"/>
                <a:ea typeface="Times New Roman" panose="02020603050405020304" pitchFamily="18" charset="0"/>
              </a:rPr>
              <a:t>–</a:t>
            </a:r>
            <a:r>
              <a:rPr lang="lt-LT" sz="2400" dirty="0">
                <a:latin typeface="Times New Roman" panose="02020603050405020304" pitchFamily="18" charset="0"/>
                <a:ea typeface="Times New Roman" panose="02020603050405020304" pitchFamily="18" charset="0"/>
              </a:rPr>
              <a:t>2023 metų nagrinėtuose straipsniuose fiksuojamas padidėjęs susidomėjimas ugdomąja sąveika VMA. </a:t>
            </a:r>
            <a:endParaRPr lang="en-US" sz="2400" dirty="0"/>
          </a:p>
        </p:txBody>
      </p:sp>
      <p:pic>
        <p:nvPicPr>
          <p:cNvPr id="15" name="Google Shape;80;p16">
            <a:extLst>
              <a:ext uri="{FF2B5EF4-FFF2-40B4-BE49-F238E27FC236}">
                <a16:creationId xmlns:a16="http://schemas.microsoft.com/office/drawing/2014/main" id="{27D90A36-4EAB-D624-6E49-9BA4BB245555}"/>
              </a:ext>
            </a:extLst>
          </p:cNvPr>
          <p:cNvPicPr preferRelativeResize="0"/>
          <p:nvPr/>
        </p:nvPicPr>
        <p:blipFill>
          <a:blip r:embed="rId4">
            <a:alphaModFix/>
          </a:blip>
          <a:stretch>
            <a:fillRect/>
          </a:stretch>
        </p:blipFill>
        <p:spPr>
          <a:xfrm>
            <a:off x="9621521" y="159531"/>
            <a:ext cx="2340284" cy="835531"/>
          </a:xfrm>
          <a:prstGeom prst="rect">
            <a:avLst/>
          </a:prstGeom>
          <a:noFill/>
          <a:ln>
            <a:noFill/>
          </a:ln>
        </p:spPr>
      </p:pic>
      <p:sp>
        <p:nvSpPr>
          <p:cNvPr id="16" name="Rectangle 15">
            <a:extLst>
              <a:ext uri="{FF2B5EF4-FFF2-40B4-BE49-F238E27FC236}">
                <a16:creationId xmlns:a16="http://schemas.microsoft.com/office/drawing/2014/main" id="{D536A36D-62AE-96B3-284A-683B8FC7DFBE}"/>
              </a:ext>
            </a:extLst>
          </p:cNvPr>
          <p:cNvSpPr/>
          <p:nvPr/>
        </p:nvSpPr>
        <p:spPr>
          <a:xfrm>
            <a:off x="415601" y="2621281"/>
            <a:ext cx="11546204" cy="83205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67"/>
          </a:p>
        </p:txBody>
      </p:sp>
    </p:spTree>
    <p:extLst>
      <p:ext uri="{BB962C8B-B14F-4D97-AF65-F5344CB8AC3E}">
        <p14:creationId xmlns:p14="http://schemas.microsoft.com/office/powerpoint/2010/main" val="142097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4B0A67-2133-6F51-60F3-30DF3F6E20F7}"/>
              </a:ext>
            </a:extLst>
          </p:cNvPr>
          <p:cNvSpPr>
            <a:spLocks noGrp="1"/>
          </p:cNvSpPr>
          <p:nvPr>
            <p:ph type="body" idx="1"/>
          </p:nvPr>
        </p:nvSpPr>
        <p:spPr>
          <a:xfrm>
            <a:off x="415599" y="1990752"/>
            <a:ext cx="11360800" cy="1285848"/>
          </a:xfrm>
        </p:spPr>
        <p:txBody>
          <a:bodyPr>
            <a:normAutofit/>
          </a:bodyPr>
          <a:lstStyle/>
          <a:p>
            <a:r>
              <a:rPr lang="lt-LT" sz="3200" b="1" dirty="0">
                <a:solidFill>
                  <a:schemeClr val="tx1"/>
                </a:solidFill>
                <a:latin typeface="Times New Roman" panose="02020603050405020304" pitchFamily="18" charset="0"/>
                <a:cs typeface="Times New Roman" panose="02020603050405020304" pitchFamily="18" charset="0"/>
              </a:rPr>
              <a:t>Probleminio mokymosi </a:t>
            </a:r>
            <a:r>
              <a:rPr lang="lt-LT" sz="3200" dirty="0">
                <a:solidFill>
                  <a:schemeClr val="tx1"/>
                </a:solidFill>
                <a:latin typeface="Times New Roman" panose="02020603050405020304" pitchFamily="18" charset="0"/>
                <a:cs typeface="Times New Roman" panose="02020603050405020304" pitchFamily="18" charset="0"/>
              </a:rPr>
              <a:t>strategijos </a:t>
            </a:r>
            <a:r>
              <a:rPr lang="lt-LT" sz="3200" b="1" dirty="0">
                <a:solidFill>
                  <a:schemeClr val="tx1"/>
                </a:solidFill>
                <a:latin typeface="Times New Roman" panose="02020603050405020304" pitchFamily="18" charset="0"/>
                <a:cs typeface="Times New Roman" panose="02020603050405020304" pitchFamily="18" charset="0"/>
              </a:rPr>
              <a:t>taikymas </a:t>
            </a:r>
            <a:r>
              <a:rPr lang="lt-LT" sz="3200" dirty="0">
                <a:solidFill>
                  <a:schemeClr val="tx1"/>
                </a:solidFill>
                <a:latin typeface="Times New Roman" panose="02020603050405020304" pitchFamily="18" charset="0"/>
                <a:cs typeface="Times New Roman" panose="02020603050405020304" pitchFamily="18" charset="0"/>
              </a:rPr>
              <a:t>VMA </a:t>
            </a:r>
            <a:r>
              <a:rPr lang="lt-LT" sz="3200" b="1" dirty="0">
                <a:solidFill>
                  <a:schemeClr val="tx1"/>
                </a:solidFill>
                <a:latin typeface="Times New Roman" panose="02020603050405020304" pitchFamily="18" charset="0"/>
                <a:cs typeface="Times New Roman" panose="02020603050405020304" pitchFamily="18" charset="0"/>
              </a:rPr>
              <a:t>nėra laikomas </a:t>
            </a:r>
            <a:r>
              <a:rPr lang="lt-LT" sz="3200" dirty="0">
                <a:solidFill>
                  <a:schemeClr val="tx1"/>
                </a:solidFill>
                <a:latin typeface="Times New Roman" panose="02020603050405020304" pitchFamily="18" charset="0"/>
                <a:cs typeface="Times New Roman" panose="02020603050405020304" pitchFamily="18" charset="0"/>
              </a:rPr>
              <a:t>tyrinėjimų </a:t>
            </a:r>
            <a:r>
              <a:rPr lang="lt-LT" sz="3200" b="1" dirty="0">
                <a:solidFill>
                  <a:schemeClr val="tx1"/>
                </a:solidFill>
                <a:latin typeface="Times New Roman" panose="02020603050405020304" pitchFamily="18" charset="0"/>
                <a:cs typeface="Times New Roman" panose="02020603050405020304" pitchFamily="18" charset="0"/>
              </a:rPr>
              <a:t>prioritetu </a:t>
            </a:r>
            <a:r>
              <a:rPr lang="lt-LT" sz="3200" dirty="0">
                <a:solidFill>
                  <a:schemeClr val="tx1"/>
                </a:solidFill>
                <a:latin typeface="Times New Roman" panose="02020603050405020304" pitchFamily="18" charset="0"/>
                <a:cs typeface="Times New Roman" panose="02020603050405020304" pitchFamily="18" charset="0"/>
              </a:rPr>
              <a:t>2010–2023 m. straipsniuose.</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13B4A72-7B3B-8010-F2BE-C904F647EDC1}"/>
              </a:ext>
            </a:extLst>
          </p:cNvPr>
          <p:cNvPicPr>
            <a:picLocks noChangeAspect="1"/>
          </p:cNvPicPr>
          <p:nvPr/>
        </p:nvPicPr>
        <p:blipFill>
          <a:blip r:embed="rId2"/>
          <a:stretch>
            <a:fillRect/>
          </a:stretch>
        </p:blipFill>
        <p:spPr>
          <a:xfrm>
            <a:off x="666750" y="3672840"/>
            <a:ext cx="10858500" cy="1930400"/>
          </a:xfrm>
          <a:prstGeom prst="rect">
            <a:avLst/>
          </a:prstGeom>
        </p:spPr>
      </p:pic>
      <p:sp>
        <p:nvSpPr>
          <p:cNvPr id="7" name="TextBox 6">
            <a:extLst>
              <a:ext uri="{FF2B5EF4-FFF2-40B4-BE49-F238E27FC236}">
                <a16:creationId xmlns:a16="http://schemas.microsoft.com/office/drawing/2014/main" id="{896D589E-2CF7-8522-5A4B-3BCE27FFA022}"/>
              </a:ext>
            </a:extLst>
          </p:cNvPr>
          <p:cNvSpPr txBox="1"/>
          <p:nvPr/>
        </p:nvSpPr>
        <p:spPr>
          <a:xfrm>
            <a:off x="3688080" y="5734712"/>
            <a:ext cx="6096000" cy="379656"/>
          </a:xfrm>
          <a:prstGeom prst="rect">
            <a:avLst/>
          </a:prstGeom>
          <a:noFill/>
        </p:spPr>
        <p:txBody>
          <a:bodyPr wrap="square">
            <a:spAutoFit/>
          </a:bodyPr>
          <a:lstStyle/>
          <a:p>
            <a:r>
              <a:rPr lang="lt-LT" sz="1867" i="1" dirty="0">
                <a:latin typeface="Times New Roman" panose="02020603050405020304" pitchFamily="18" charset="0"/>
                <a:cs typeface="Times New Roman" panose="02020603050405020304" pitchFamily="18" charset="0"/>
              </a:rPr>
              <a:t>PM ir kitų mokymosi strategijų taikymas VMA</a:t>
            </a:r>
            <a:endParaRPr lang="en-US" sz="1867" i="1" dirty="0">
              <a:latin typeface="Times New Roman" panose="02020603050405020304" pitchFamily="18" charset="0"/>
              <a:cs typeface="Times New Roman" panose="02020603050405020304" pitchFamily="18" charset="0"/>
            </a:endParaRPr>
          </a:p>
        </p:txBody>
      </p:sp>
      <p:pic>
        <p:nvPicPr>
          <p:cNvPr id="8" name="Google Shape;222;p33">
            <a:extLst>
              <a:ext uri="{FF2B5EF4-FFF2-40B4-BE49-F238E27FC236}">
                <a16:creationId xmlns:a16="http://schemas.microsoft.com/office/drawing/2014/main" id="{1393A0E3-6D90-763A-E7EA-43B2B218B15D}"/>
              </a:ext>
            </a:extLst>
          </p:cNvPr>
          <p:cNvPicPr preferRelativeResize="0"/>
          <p:nvPr/>
        </p:nvPicPr>
        <p:blipFill>
          <a:blip r:embed="rId3">
            <a:alphaModFix/>
          </a:blip>
          <a:stretch>
            <a:fillRect/>
          </a:stretch>
        </p:blipFill>
        <p:spPr>
          <a:xfrm>
            <a:off x="9463921" y="145211"/>
            <a:ext cx="2619804" cy="990501"/>
          </a:xfrm>
          <a:prstGeom prst="rect">
            <a:avLst/>
          </a:prstGeom>
          <a:noFill/>
          <a:ln>
            <a:noFill/>
          </a:ln>
        </p:spPr>
      </p:pic>
      <p:sp>
        <p:nvSpPr>
          <p:cNvPr id="9" name="Title 1">
            <a:extLst>
              <a:ext uri="{FF2B5EF4-FFF2-40B4-BE49-F238E27FC236}">
                <a16:creationId xmlns:a16="http://schemas.microsoft.com/office/drawing/2014/main" id="{40C6F94E-9BBC-BBF2-4F09-7967B5A62207}"/>
              </a:ext>
            </a:extLst>
          </p:cNvPr>
          <p:cNvSpPr>
            <a:spLocks noGrp="1"/>
          </p:cNvSpPr>
          <p:nvPr>
            <p:ph type="title"/>
          </p:nvPr>
        </p:nvSpPr>
        <p:spPr>
          <a:xfrm>
            <a:off x="548640" y="322031"/>
            <a:ext cx="11360800" cy="763600"/>
          </a:xfrm>
        </p:spPr>
        <p:txBody>
          <a:bodyPr>
            <a:normAutofit fontScale="90000"/>
          </a:bodyPr>
          <a:lstStyle/>
          <a:p>
            <a:r>
              <a:rPr lang="en-US" dirty="0" err="1"/>
              <a:t>Sistemin</a:t>
            </a:r>
            <a:r>
              <a:rPr lang="lt-LT" dirty="0"/>
              <a:t>ė</a:t>
            </a:r>
            <a:r>
              <a:rPr lang="en-US" dirty="0"/>
              <a:t> </a:t>
            </a:r>
            <a:r>
              <a:rPr lang="en-US" dirty="0" err="1"/>
              <a:t>literat</a:t>
            </a:r>
            <a:r>
              <a:rPr lang="lt-LT" dirty="0"/>
              <a:t>ū</a:t>
            </a:r>
            <a:r>
              <a:rPr lang="en-US" dirty="0" err="1"/>
              <a:t>ros</a:t>
            </a:r>
            <a:r>
              <a:rPr lang="en-US" dirty="0"/>
              <a:t> </a:t>
            </a:r>
            <a:r>
              <a:rPr lang="en-US" dirty="0" err="1"/>
              <a:t>analiz</a:t>
            </a:r>
            <a:r>
              <a:rPr lang="lt-LT" dirty="0"/>
              <a:t>ė (II)</a:t>
            </a:r>
            <a:endParaRPr lang="en-US" dirty="0"/>
          </a:p>
        </p:txBody>
      </p:sp>
    </p:spTree>
    <p:extLst>
      <p:ext uri="{BB962C8B-B14F-4D97-AF65-F5344CB8AC3E}">
        <p14:creationId xmlns:p14="http://schemas.microsoft.com/office/powerpoint/2010/main" val="18909700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3042</TotalTime>
  <Words>1725</Words>
  <Application>Microsoft Office PowerPoint</Application>
  <PresentationFormat>Plačiaekranė</PresentationFormat>
  <Paragraphs>165</Paragraphs>
  <Slides>35</Slides>
  <Notes>27</Notes>
  <HiddenSlides>1</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35</vt:i4>
      </vt:variant>
    </vt:vector>
  </HeadingPairs>
  <TitlesOfParts>
    <vt:vector size="40" baseType="lpstr">
      <vt:lpstr>Times New Roman</vt:lpstr>
      <vt:lpstr>Avenir</vt:lpstr>
      <vt:lpstr>Calibri</vt:lpstr>
      <vt:lpstr>Arial</vt:lpstr>
      <vt:lpstr>Office Theme</vt:lpstr>
      <vt:lpstr>„PowerPoint“ pateiktis</vt:lpstr>
      <vt:lpstr>Disertacinio tyrimo idėja</vt:lpstr>
      <vt:lpstr>„PowerPoint“ pateiktis</vt:lpstr>
      <vt:lpstr>„PowerPoint“ pateiktis</vt:lpstr>
      <vt:lpstr>„PowerPoint“ pateiktis</vt:lpstr>
      <vt:lpstr>„PowerPoint“ pateiktis</vt:lpstr>
      <vt:lpstr>„PowerPoint“ pateiktis</vt:lpstr>
      <vt:lpstr>Sisteminė literatūros analizė (I)</vt:lpstr>
      <vt:lpstr>Sisteminė literatūros analizė (II)</vt:lpstr>
      <vt:lpstr>Sisteminė literatūros analizė (III)</vt:lpstr>
      <vt:lpstr>Ryšys tarp „kietosios“ ir „minkštosios“ dalies (2010–2023)</vt:lpstr>
      <vt:lpstr>Kokią taksonomiją pasirinkti? Kuo remianatis kurti užduotis? Kaip organizuoti veiklas? </vt:lpstr>
      <vt:lpstr>O gal PM pagal Barrows?</vt:lpstr>
      <vt:lpstr>Mokymo(si) strategijos pasirinkimas</vt:lpstr>
      <vt:lpstr>„6 skaidrių“ principas mokymui/si VMA</vt:lpstr>
      <vt:lpstr>Problema kylanti iš konteksto  - prielaida mokinių aktyvumui skatinti</vt:lpstr>
      <vt:lpstr>Kognityvinis konfliktas - paskata mąstyti ir bendradarbiauti</vt:lpstr>
      <vt:lpstr>„PowerPoint“ pateiktis</vt:lpstr>
      <vt:lpstr>Probleminiai klausimai - paskata įvairialypės informacijos paieškai ir diskusijai</vt:lpstr>
      <vt:lpstr>„PowerPoint“ pateiktis</vt:lpstr>
      <vt:lpstr>Užuominos - tyli pagalba, kurią įgalina ugdomoji sąveika</vt:lpstr>
      <vt:lpstr>„PowerPoint“ pateiktis</vt:lpstr>
      <vt:lpstr>„PowerPoint“ pateiktis</vt:lpstr>
      <vt:lpstr>Instrukcijos nebuvimas skatina mokinių mąstymą</vt:lpstr>
      <vt:lpstr>Įsigilink, dalinkis ir būk komandos nariu…</vt:lpstr>
      <vt:lpstr>Daryk kartu su mokiniais - išlaikyk intrigą ir reflektuok...</vt:lpstr>
      <vt:lpstr>„PowerPoint“ pateiktis</vt:lpstr>
      <vt:lpstr>“Baimė suklysti…” ar “Iš klaidų mokomės…”?</vt:lpstr>
      <vt:lpstr>„PowerPoint“ pateiktis</vt:lpstr>
      <vt:lpstr>„PowerPoint“ pateiktis</vt:lpstr>
      <vt:lpstr>„PowerPoint“ pateiktis</vt:lpstr>
      <vt:lpstr>„PowerPoint“ pateiktis</vt:lpstr>
      <vt:lpstr>„PowerPoint“ pateiktis</vt:lpstr>
      <vt:lpstr>Ugdomoji sąveika neatsiranda iš niekur, jos prigimtis – kognityvinis konfliktas probleminėje situacijoje. Būtent kognityvinio konflikto dėka ugdomoji sąveika įgauna prasmę daugialypėje mus supančioje aplinkoje.</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Irmantas Adomaitis</dc:creator>
  <cp:lastModifiedBy>SMSM</cp:lastModifiedBy>
  <cp:revision>14</cp:revision>
  <dcterms:created xsi:type="dcterms:W3CDTF">2023-04-07T10:02:04Z</dcterms:created>
  <dcterms:modified xsi:type="dcterms:W3CDTF">2025-01-24T10:13:22Z</dcterms:modified>
</cp:coreProperties>
</file>